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 id="2147483879" r:id="rId5"/>
  </p:sldMasterIdLst>
  <p:notesMasterIdLst>
    <p:notesMasterId r:id="rId101"/>
  </p:notesMasterIdLst>
  <p:handoutMasterIdLst>
    <p:handoutMasterId r:id="rId102"/>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355" r:id="rId23"/>
    <p:sldId id="356" r:id="rId24"/>
    <p:sldId id="276" r:id="rId25"/>
    <p:sldId id="277" r:id="rId26"/>
    <p:sldId id="278" r:id="rId27"/>
    <p:sldId id="279" r:id="rId28"/>
    <p:sldId id="280" r:id="rId29"/>
    <p:sldId id="281" r:id="rId30"/>
    <p:sldId id="282" r:id="rId31"/>
    <p:sldId id="283" r:id="rId32"/>
    <p:sldId id="284" r:id="rId33"/>
    <p:sldId id="285" r:id="rId34"/>
    <p:sldId id="353" r:id="rId35"/>
    <p:sldId id="354"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Lst>
  <p:sldSz cx="9144000" cy="6858000" type="screen4x3"/>
  <p:notesSz cx="6858000" cy="9144000"/>
  <p:custDataLst>
    <p:tags r:id="rId10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llahan, Diana" initials="CD"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5813"/>
    <a:srgbClr val="739600"/>
    <a:srgbClr val="D0D0CE"/>
    <a:srgbClr val="B1B3B3"/>
    <a:srgbClr val="888B8D"/>
    <a:srgbClr val="63666A"/>
    <a:srgbClr val="A22B38"/>
    <a:srgbClr val="F2AA00"/>
    <a:srgbClr val="E877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02" autoAdjust="0"/>
    <p:restoredTop sz="64051" autoAdjust="0"/>
  </p:normalViewPr>
  <p:slideViewPr>
    <p:cSldViewPr snapToGrid="0">
      <p:cViewPr varScale="1">
        <p:scale>
          <a:sx n="57" d="100"/>
          <a:sy n="57" d="100"/>
        </p:scale>
        <p:origin x="1984" y="168"/>
      </p:cViewPr>
      <p:guideLst>
        <p:guide orient="horz" pos="2160"/>
        <p:guide pos="2880"/>
      </p:guideLst>
    </p:cSldViewPr>
  </p:slideViewPr>
  <p:notesTextViewPr>
    <p:cViewPr>
      <p:scale>
        <a:sx n="125" d="100"/>
        <a:sy n="125" d="100"/>
      </p:scale>
      <p:origin x="0" y="0"/>
    </p:cViewPr>
  </p:notesTextViewPr>
  <p:sorterViewPr>
    <p:cViewPr>
      <p:scale>
        <a:sx n="100" d="100"/>
        <a:sy n="100" d="100"/>
      </p:scale>
      <p:origin x="0" y="-5592"/>
    </p:cViewPr>
  </p:sorterViewPr>
  <p:notesViewPr>
    <p:cSldViewPr snapToGrid="0">
      <p:cViewPr varScale="1">
        <p:scale>
          <a:sx n="55" d="100"/>
          <a:sy n="55" d="100"/>
        </p:scale>
        <p:origin x="-252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theme" Target="theme/theme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handoutMaster" Target="handoutMasters/handoutMaster1.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tags" Target="tags/tag1.xml"/><Relationship Id="rId108" Type="http://schemas.openxmlformats.org/officeDocument/2006/relationships/tableStyles" Target="tableStyle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microsoft.com/office/2016/11/relationships/changesInfo" Target="changesInfos/changesInfo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commentAuthors" Target="commentAuthor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ra Johnson" userId="dec80153129495dc" providerId="LiveId" clId="{0B80A026-1A72-4389-A0BA-8C423C6210BD}"/>
  </pc:docChgLst>
</pc:chgInfo>
</file>

<file path=ppt/handoutMasters/_rels/handoutMaster1.xml.rels><?xml version="1.0" encoding="UTF-8" standalone="yes"?>
<Relationships xmlns="http://schemas.openxmlformats.org/package/2006/relationships"><Relationship Id="rId2" Type="http://schemas.openxmlformats.org/officeDocument/2006/relationships/tags" Target="../tags/tag60.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8ED97C-F701-41FC-94E9-109716EC6620}" type="datetimeFigureOut">
              <a:rPr lang="en-US" smtClean="0"/>
              <a:t>6/20/18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AE7BC8-4270-4E63-AF58-7C8A1912220D}" type="slidenum">
              <a:rPr lang="en-US" smtClean="0"/>
              <a:t>‹#›</a:t>
            </a:fld>
            <a:endParaRPr lang="en-US"/>
          </a:p>
        </p:txBody>
      </p:sp>
    </p:spTree>
    <p:custDataLst>
      <p:tags r:id="rId2"/>
    </p:custDataLst>
    <p:extLst>
      <p:ext uri="{BB962C8B-B14F-4D97-AF65-F5344CB8AC3E}">
        <p14:creationId xmlns:p14="http://schemas.microsoft.com/office/powerpoint/2010/main" val="3139750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6/20/18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a:t>
            </a:fld>
            <a:endParaRPr lang="en-US"/>
          </a:p>
        </p:txBody>
      </p:sp>
    </p:spTree>
    <p:extLst>
      <p:ext uri="{BB962C8B-B14F-4D97-AF65-F5344CB8AC3E}">
        <p14:creationId xmlns:p14="http://schemas.microsoft.com/office/powerpoint/2010/main" val="2000899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i="1"/>
              <a:t>Instructor Notes:</a:t>
            </a:r>
            <a:endParaRPr lang="en-US" b="1" i="1"/>
          </a:p>
          <a:p>
            <a:r>
              <a:rPr lang="en-IN" b="0" i="1"/>
              <a:t>Instructor Notes are the same as Participant Notes.</a:t>
            </a:r>
          </a:p>
          <a:p>
            <a:r>
              <a:rPr lang="en-IN" b="0" i="1"/>
              <a:t>Please present the Participant Notes.</a:t>
            </a:r>
            <a:endParaRPr lang="en-US" b="0" i="1"/>
          </a:p>
          <a:p>
            <a:r>
              <a:t>
</a:t>
            </a:r>
            <a:r>
              <a:rPr b="1"/>
              <a:t>Participant Notes:
</a:t>
            </a:r>
            <a:endParaRPr/>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i="1"/>
              <a:t>Instructor Notes:</a:t>
            </a:r>
            <a:endParaRPr lang="en-US" b="1" i="1"/>
          </a:p>
          <a:p>
            <a:r>
              <a:rPr lang="en-IN" b="0" i="1"/>
              <a:t>Instructor Notes are the same as Participant Notes.</a:t>
            </a:r>
          </a:p>
          <a:p>
            <a:r>
              <a:rPr lang="en-IN" b="0" i="1"/>
              <a:t>Please present the Participant Notes.</a:t>
            </a:r>
          </a:p>
          <a:p>
            <a:r>
              <a:t>
</a:t>
            </a:r>
            <a:r>
              <a:rPr b="1"/>
              <a:t>Participant Notes:</a:t>
            </a:r>
            <a:r>
              <a:t>
”Dependency </a:t>
            </a:r>
            <a:r>
              <a:rPr lang="en-IN"/>
              <a:t>Issue</a:t>
            </a:r>
            <a:r>
              <a:t>” is the extension of the DLL </a:t>
            </a:r>
            <a:r>
              <a:rPr lang="en-IN"/>
              <a:t>Issue</a:t>
            </a:r>
            <a:r>
              <a:t> problem to other platforms and situations. Indeed, the fact that we have decades of “DLL </a:t>
            </a:r>
            <a:r>
              <a:rPr lang="en-IN"/>
              <a:t>Issue</a:t>
            </a:r>
            <a:r>
              <a:t>” or “Dependency </a:t>
            </a:r>
            <a:r>
              <a:rPr lang="en-IN"/>
              <a:t>issue</a:t>
            </a:r>
            <a:r>
              <a:t>” war stories means that we’ve not yet come up with the perfect solution to this problem.</a:t>
            </a:r>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i="1"/>
              <a:t>Instructor Notes:</a:t>
            </a:r>
            <a:endParaRPr lang="en-US" b="1" i="1"/>
          </a:p>
          <a:p>
            <a:r>
              <a:rPr lang="en-IN" b="0" i="1"/>
              <a:t>Instructor Notes are the same as Participant Notes.</a:t>
            </a:r>
          </a:p>
          <a:p>
            <a:r>
              <a:rPr lang="en-IN" b="0" i="1"/>
              <a:t>Please present the Participant Notes.</a:t>
            </a:r>
          </a:p>
          <a:p>
            <a:endParaRPr lang="en-US" b="1" i="1"/>
          </a:p>
          <a:p>
            <a:r>
              <a:t>
</a:t>
            </a:r>
            <a:r>
              <a:rPr b="1"/>
              <a:t>Participant Notes:</a:t>
            </a:r>
            <a:r>
              <a:t>
Fortunately, Dependency </a:t>
            </a:r>
            <a:r>
              <a:rPr lang="en-IN"/>
              <a:t>issue</a:t>
            </a:r>
            <a:r>
              <a:t> isn’t usually a fatal problem.   Static Linking is one solution that we see in both Windows and Java – just include all dependencies together in the same .EXE (Windows) or .JAR (java).  Since most application code isn’t really all that big on a modern system, sometimes trying to share code between multiple applications is just a big waste of time.
There are some ingenious solutions to the problem. Microsoft, for example, invented the GAC (Global Application Cache) for .NET assemblies, to avoid dependency </a:t>
            </a:r>
            <a:r>
              <a:rPr lang="en-IN"/>
              <a:t>issue</a:t>
            </a:r>
            <a:r>
              <a:t> problems.  Unfortunately, it only applies to managed .NET code and the .DLL </a:t>
            </a:r>
            <a:r>
              <a:rPr lang="en-IN"/>
              <a:t>issue</a:t>
            </a:r>
            <a:r>
              <a:t> problems tend to occur more with the unmanaged Windows DLLs.
Even when these solutions work, they only fix the problem for the one application.   And, any dependencies on the filesystem aren’t helped at all.  Nor </a:t>
            </a:r>
            <a:r>
              <a:rPr lang="en-IN"/>
              <a:t>is</a:t>
            </a:r>
            <a:r>
              <a:t> there any isolation between processes.  Th</a:t>
            </a:r>
            <a:r>
              <a:rPr lang="en-IN"/>
              <a:t>is</a:t>
            </a:r>
            <a:r>
              <a:t> mean</a:t>
            </a:r>
            <a:r>
              <a:rPr lang="en-IN"/>
              <a:t>s</a:t>
            </a:r>
            <a:r>
              <a:t> that these solutions aren’t the silver bullet that we would like to see.</a:t>
            </a:r>
          </a:p>
        </p:txBody>
      </p:sp>
      <p:sp>
        <p:nvSpPr>
          <p:cNvPr id="4" name="Slide Number Placeholder 3"/>
          <p:cNvSpPr>
            <a:spLocks noGrp="1"/>
          </p:cNvSpPr>
          <p:nvPr>
            <p:ph type="sldNum" sz="quarter" idx="5"/>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algn="just"/>
            <a:r>
              <a:t>
</a:t>
            </a:r>
            <a:r>
              <a:rPr b="1" i="1"/>
              <a:t>Instructor Notes:</a:t>
            </a:r>
            <a:endParaRPr lang="en-US" b="1" i="1"/>
          </a:p>
          <a:p>
            <a:r>
              <a:rPr lang="en-IN" b="0" i="1"/>
              <a:t>Instructor Notes are the same as Participant Notes.</a:t>
            </a:r>
          </a:p>
          <a:p>
            <a:r>
              <a:rPr lang="en-IN" b="0" i="1"/>
              <a:t>Please present the Participant Notes.</a:t>
            </a:r>
          </a:p>
          <a:p>
            <a:pPr algn="just"/>
            <a:r>
              <a:rPr i="1"/>
              <a:t>
</a:t>
            </a:r>
            <a:r>
              <a:rPr b="1"/>
              <a:t>Participant Notes:</a:t>
            </a:r>
            <a:r>
              <a:t>
This “Matrix From </a:t>
            </a:r>
            <a:r>
              <a:rPr lang="en-IN"/>
              <a:t>Hell</a:t>
            </a:r>
            <a:r>
              <a:t>” is adapted from the website http://www.docker.com /  The idea here is that we have a number of different components to our app: front-end, back-end, various DBs, services, queues, etc.  These things all come together to make our app, like pieces of the puzzle.  Those pieces will have to be assembled in just the right way on each of our deployment platforms, from local to test, to QA.  How do we ensure that our app works the same way on each of them?  There are many combinations of factors, which is why we call this the ”Matrix from </a:t>
            </a:r>
            <a:r>
              <a:rPr lang="en-IN"/>
              <a:t>Hell</a:t>
            </a:r>
            <a:r>
              <a:t>”.
It becomes a big headache to make sure that all the various components of our app, on the rows of the matrix, all work properly on the columns of our matrix, which are the various deployment platforms.
</a:t>
            </a:r>
          </a:p>
        </p:txBody>
      </p:sp>
      <p:sp>
        <p:nvSpPr>
          <p:cNvPr id="4" name="Slide Number Placeholder 3"/>
          <p:cNvSpPr>
            <a:spLocks noGrp="1"/>
          </p:cNvSpPr>
          <p:nvPr>
            <p:ph type="sldNum" sz="quarter" idx="5"/>
          </p:nvPr>
        </p:nvSpPr>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lang="en-IN" b="1"/>
          </a:p>
          <a:p>
            <a:pPr algn="just"/>
            <a:r>
              <a:rPr b="1" i="1"/>
              <a:t>Instructor Notes:</a:t>
            </a:r>
            <a:endParaRPr lang="en-US" b="1" i="1"/>
          </a:p>
          <a:p>
            <a:r>
              <a:rPr lang="en-IN" b="0" i="1"/>
              <a:t>Instructor Notes are the same as Participant Notes.</a:t>
            </a:r>
          </a:p>
          <a:p>
            <a:r>
              <a:rPr lang="en-IN" b="0" i="1"/>
              <a:t>Please present the Participant Notes.</a:t>
            </a:r>
          </a:p>
          <a:p>
            <a:pPr algn="just"/>
            <a:r>
              <a:t>
</a:t>
            </a:r>
            <a:r>
              <a:rPr b="1"/>
              <a:t>Participant Notes:</a:t>
            </a:r>
            <a:r>
              <a:t>
Here we’re talking about the use case of taking all of our application components and delivering them all as a sealed unit, so that none of the components can be deployed without the others.
We are trying to communicate the value of having our application delivered as a whole.</a:t>
            </a:r>
          </a:p>
        </p:txBody>
      </p:sp>
      <p:sp>
        <p:nvSpPr>
          <p:cNvPr id="4" name="Slide Number Placeholder 3"/>
          <p:cNvSpPr>
            <a:spLocks noGrp="1"/>
          </p:cNvSpPr>
          <p:nvPr>
            <p:ph type="sldNum" sz="quarter" idx="5"/>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1"/>
              <a:t>Instructor Notes:
</a:t>
            </a:r>
            <a:r>
              <a:rPr lang="en-IN" b="0" i="1"/>
              <a:t>Instructor Notes are the same as Participant Notes.</a:t>
            </a:r>
          </a:p>
          <a:p>
            <a:r>
              <a:rPr lang="en-IN" b="0" i="1"/>
              <a:t>Please present the Participant Notes.</a:t>
            </a:r>
          </a:p>
          <a:p>
            <a:r>
              <a:rPr lang="en-IN"/>
              <a:t>
</a:t>
            </a:r>
            <a:r>
              <a:rPr lang="en-IN" b="1"/>
              <a:t>Participant Notes:
</a:t>
            </a:r>
            <a:r>
              <a:rPr lang="en-IN"/>
              <a:t>Virtualization has historically been the answer to these problems.  We’ll see in a minute the advantages and disadvantages of containerization versus virtualization
Virtualization allows us to easily start, stop, and move VMs between machines, simplifying many of our deployment headaches.
</a:t>
            </a:r>
          </a:p>
          <a:p>
            <a:endParaRPr lang="en-IN"/>
          </a:p>
        </p:txBody>
      </p:sp>
      <p:sp>
        <p:nvSpPr>
          <p:cNvPr id="4" name="Slide Number Placeholder 3"/>
          <p:cNvSpPr>
            <a:spLocks noGrp="1"/>
          </p:cNvSpPr>
          <p:nvPr>
            <p:ph type="sldNum" sz="quarter" idx="10"/>
          </p:nvPr>
        </p:nvSpPr>
        <p:spPr/>
        <p:txBody>
          <a:bodyPr/>
          <a:lstStyle/>
          <a:p>
            <a:fld id="{71B1AA27-3892-4360-B986-D6B124C223BF}" type="slidenum">
              <a:rPr lang="en-US" smtClean="0"/>
              <a:t>18</a:t>
            </a:fld>
            <a:endParaRPr lang="en-US"/>
          </a:p>
        </p:txBody>
      </p:sp>
    </p:spTree>
    <p:extLst>
      <p:ext uri="{BB962C8B-B14F-4D97-AF65-F5344CB8AC3E}">
        <p14:creationId xmlns:p14="http://schemas.microsoft.com/office/powerpoint/2010/main" val="3533217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1" dirty="0"/>
              <a:t>Instructor Notes:</a:t>
            </a:r>
          </a:p>
          <a:p>
            <a:r>
              <a:rPr lang="en-IN" b="0" i="1" dirty="0"/>
              <a:t>Instructor Notes are the same as Participant Notes.</a:t>
            </a:r>
          </a:p>
          <a:p>
            <a:r>
              <a:rPr lang="en-IN" b="0" i="1" dirty="0"/>
              <a:t>Please present the Participant Notes.</a:t>
            </a:r>
          </a:p>
          <a:p>
            <a:r>
              <a:rPr lang="en-IN" dirty="0"/>
              <a:t>
</a:t>
            </a:r>
            <a:r>
              <a:rPr lang="en-IN" b="1" dirty="0"/>
              <a:t>Participant Notes:</a:t>
            </a:r>
            <a:r>
              <a:rPr lang="en-IN" dirty="0"/>
              <a:t>
VMs have been around since the mainframe era, and allow multi-tenancy much more effective.  As we can see, VMs became much more popular in the mid-2000s as VMWare and other providers came out and CPU vendors started to make hardware virtualization.
That said, there are disadvantages to virtualization.   “Bare metal” undeniably runs faster.</a:t>
            </a:r>
          </a:p>
          <a:p>
            <a:endParaRPr lang="en-IN" dirty="0"/>
          </a:p>
          <a:p>
            <a:r>
              <a:rPr lang="en-IN" dirty="0"/>
              <a:t>In the modern era, virtualization is ubiquitous and assumed -- if I have a server instance I'm sure it's really a VM and not a "bare metal" instance. The ability to copy my instance and redeploy it is something that we normally take for granted in this day and age.
</a:t>
            </a:r>
          </a:p>
          <a:p>
            <a:endParaRPr lang="en-IN" dirty="0"/>
          </a:p>
        </p:txBody>
      </p:sp>
      <p:sp>
        <p:nvSpPr>
          <p:cNvPr id="4" name="Slide Number Placeholder 3"/>
          <p:cNvSpPr>
            <a:spLocks noGrp="1"/>
          </p:cNvSpPr>
          <p:nvPr>
            <p:ph type="sldNum" sz="quarter" idx="10"/>
          </p:nvPr>
        </p:nvSpPr>
        <p:spPr/>
        <p:txBody>
          <a:bodyPr/>
          <a:lstStyle/>
          <a:p>
            <a:fld id="{71B1AA27-3892-4360-B986-D6B124C223BF}" type="slidenum">
              <a:rPr lang="en-US" smtClean="0"/>
              <a:t>19</a:t>
            </a:fld>
            <a:endParaRPr lang="en-US"/>
          </a:p>
        </p:txBody>
      </p:sp>
    </p:spTree>
    <p:extLst>
      <p:ext uri="{BB962C8B-B14F-4D97-AF65-F5344CB8AC3E}">
        <p14:creationId xmlns:p14="http://schemas.microsoft.com/office/powerpoint/2010/main" val="1211270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i="1"/>
              <a:t>Instructor Notes:</a:t>
            </a:r>
            <a:endParaRPr lang="en-US" b="1" i="1"/>
          </a:p>
          <a:p>
            <a:r>
              <a:rPr lang="en-IN" b="0" i="1"/>
              <a:t>Instructor Notes are the same as Participant Notes.</a:t>
            </a:r>
          </a:p>
          <a:p>
            <a:r>
              <a:rPr lang="en-IN" b="0" i="1"/>
              <a:t>Please present the Participant Notes.</a:t>
            </a:r>
          </a:p>
          <a:p>
            <a:r>
              <a:t>
</a:t>
            </a:r>
            <a:r>
              <a:rPr b="1"/>
              <a:t>Participant Notes:
</a:t>
            </a:r>
            <a:r>
              <a:t>
This is just a list of the common Virtualization providers.   VMWare is the industry leader in the space, especially for deployment.  Windows Hyper-V is used in Microsoft-centric deployment environments.  Xen/KVM  and others are open-source technologies used in some environments.
All basically work the same way – they </a:t>
            </a:r>
            <a:r>
              <a:rPr lang="en-US"/>
              <a:t>need </a:t>
            </a:r>
            <a:r>
              <a:t>the application team to create a VM Image, and then that image can be deployed at will to send the app (as long as licensing requirements are met).  Changes to the app can then go to the VM image, which can then be deployed properly.
</a:t>
            </a:r>
          </a:p>
        </p:txBody>
      </p:sp>
      <p:sp>
        <p:nvSpPr>
          <p:cNvPr id="4" name="Slide Number Placeholder 3"/>
          <p:cNvSpPr>
            <a:spLocks noGrp="1"/>
          </p:cNvSpPr>
          <p:nvPr>
            <p:ph type="sldNum" sz="quarter" idx="5"/>
          </p:nvPr>
        </p:nvSpPr>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i="1"/>
              <a:t>Instructor Notes:</a:t>
            </a:r>
            <a:endParaRPr lang="en-US" b="1" i="1"/>
          </a:p>
          <a:p>
            <a:r>
              <a:rPr lang="en-IN" b="0" i="1"/>
              <a:t>Instructor Notes are the same as Participant Notes.</a:t>
            </a:r>
          </a:p>
          <a:p>
            <a:r>
              <a:rPr lang="en-IN" b="0" i="1"/>
              <a:t>Please present the Participant Notes.</a:t>
            </a:r>
          </a:p>
          <a:p>
            <a:r>
              <a:t>
</a:t>
            </a:r>
            <a:r>
              <a:rPr b="1"/>
              <a:t>Participant Notes:</a:t>
            </a:r>
            <a:r>
              <a:t>
There is a cost to  virtualization. It's a cost that's worth it, but there is no denying that
there's a cost. Today, we normally think of total cost of ownership. If we need more power,
we can just make ourselves a bit of a bigger instance than what we would ordinarily expect
on bare-metal.</a:t>
            </a:r>
          </a:p>
        </p:txBody>
      </p:sp>
      <p:sp>
        <p:nvSpPr>
          <p:cNvPr id="4" name="Slide Number Placeholder 3"/>
          <p:cNvSpPr>
            <a:spLocks noGrp="1"/>
          </p:cNvSpPr>
          <p:nvPr>
            <p:ph type="sldNum" sz="quarter" idx="5"/>
          </p:nvPr>
        </p:nvSpPr>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i="1"/>
              <a:t>Instructor Notes:</a:t>
            </a:r>
            <a:endParaRPr lang="en-US" b="1" i="1"/>
          </a:p>
          <a:p>
            <a:r>
              <a:rPr lang="en-IN" b="0" i="1"/>
              <a:t>Instructor Notes are the same as Participant Notes.</a:t>
            </a:r>
          </a:p>
          <a:p>
            <a:r>
              <a:rPr lang="en-IN" b="0" i="1"/>
              <a:t>Please present the Participant Notes.</a:t>
            </a:r>
          </a:p>
          <a:p>
            <a:r>
              <a:t>
</a:t>
            </a:r>
            <a:r>
              <a:rPr b="1"/>
              <a:t>Participant Notes:</a:t>
            </a:r>
            <a:r>
              <a:t>
This image indicates the problem with virtualization.  We are virtualizing an entire machine, including the Operating System.
Of course, this has tremendous advantages in some cases.  We are isolating our VMs from each other completely.  It also allows us to run different OS platforms simultaneously, which is a primary motivator for desktop virtualization, especially on Mac and Linux platforms (to run </a:t>
            </a:r>
            <a:r>
              <a:rPr lang="en-IN"/>
              <a:t>Windows</a:t>
            </a:r>
            <a:r>
              <a:t> apps, for instance).
But most of the time, this is just a waste.  The Host itself has an OS running in order to run, then, each of the guests have an OS as well.    Do we really need to run copies of the OS</a:t>
            </a:r>
            <a:r>
              <a:rPr lang="en-IN"/>
              <a:t>?</a:t>
            </a:r>
            <a:r>
              <a:t>.
The solution is often to run the most stripped down, lightweight OS possible in each of the guests.   But why do we need the guest OS in the first place – we already have an OS – the host OS!
The performance is one thing, but what about the time it takes to start?
</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1B1AA27-3892-4360-B986-D6B124C223BF}" type="slidenum">
              <a:rPr lang="en-US" smtClean="0"/>
              <a:t>3</a:t>
            </a:fld>
            <a:endParaRPr lang="en-US" dirty="0"/>
          </a:p>
        </p:txBody>
      </p:sp>
    </p:spTree>
    <p:extLst>
      <p:ext uri="{BB962C8B-B14F-4D97-AF65-F5344CB8AC3E}">
        <p14:creationId xmlns:p14="http://schemas.microsoft.com/office/powerpoint/2010/main" val="2970856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algn="just"/>
            <a:r>
              <a:rPr b="1" i="1"/>
              <a:t>Instructor Notes:</a:t>
            </a:r>
            <a:endParaRPr lang="en-US" b="1" i="1"/>
          </a:p>
          <a:p>
            <a:r>
              <a:rPr lang="en-IN" b="0" i="1"/>
              <a:t>Instructor Notes are the same as Participant Notes.</a:t>
            </a:r>
          </a:p>
          <a:p>
            <a:r>
              <a:rPr lang="en-IN" b="0" i="1"/>
              <a:t>Please present the Participant Notes.</a:t>
            </a:r>
          </a:p>
          <a:p>
            <a:pPr algn="just"/>
            <a:r>
              <a:t>
</a:t>
            </a:r>
            <a:r>
              <a:rPr b="1"/>
              <a:t>Participant Notes:</a:t>
            </a:r>
            <a:r>
              <a:t>
Here we introduce containers. Containers are a bit like a VM with no OS.  Strictly speaking, the containers DO have some of the OS, but NOT the OS kernel.
In order for this to work, the kernel has to be the same.  In the past, this has meant using Linux, but in modern versions of Docker Windows containers are supported as well.
</a:t>
            </a:r>
          </a:p>
        </p:txBody>
      </p:sp>
      <p:sp>
        <p:nvSpPr>
          <p:cNvPr id="4" name="Slide Number Placeholder 3"/>
          <p:cNvSpPr>
            <a:spLocks noGrp="1"/>
          </p:cNvSpPr>
          <p:nvPr>
            <p:ph type="sldNum" sz="quarter" idx="5"/>
          </p:nvPr>
        </p:nvSpPr>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algn="just"/>
            <a:r>
              <a:t>
</a:t>
            </a:r>
            <a:r>
              <a:rPr b="1" i="1"/>
              <a:t>Instructor Notes:</a:t>
            </a:r>
            <a:endParaRPr lang="en-US" i="1"/>
          </a:p>
          <a:p>
            <a:r>
              <a:rPr lang="en-IN" b="0" i="1"/>
              <a:t>Instructor Notes are the same as Participant Notes.</a:t>
            </a:r>
          </a:p>
          <a:p>
            <a:r>
              <a:rPr lang="en-IN" b="0" i="1"/>
              <a:t>Please present the Participant Notes.</a:t>
            </a:r>
          </a:p>
          <a:p>
            <a:pPr algn="just"/>
            <a:r>
              <a:t>
</a:t>
            </a:r>
            <a:r>
              <a:rPr b="1"/>
              <a:t>Participant Notes:
</a:t>
            </a:r>
            <a:r>
              <a:t>Here we compare the similarities and differences between the VM and the Container.  The main advantage of the container here is performance.  There’s minimal startup time for a container, and there’s no performance penalty to running on a container.
Note here that the filesystem, libraries, and other dependencies are handled very similarly for containers versus VMs – in both cases</a:t>
            </a:r>
            <a:r>
              <a:rPr lang="en-IN"/>
              <a:t>,</a:t>
            </a:r>
            <a:r>
              <a:t> they are on the guest image rather than on the host.</a:t>
            </a:r>
          </a:p>
        </p:txBody>
      </p:sp>
      <p:sp>
        <p:nvSpPr>
          <p:cNvPr id="4" name="Slide Number Placeholder 3"/>
          <p:cNvSpPr>
            <a:spLocks noGrp="1"/>
          </p:cNvSpPr>
          <p:nvPr>
            <p:ph type="sldNum" sz="quarter" idx="5"/>
          </p:nvPr>
        </p:nvSpPr>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i="1"/>
              <a:t>Instructor Notes:</a:t>
            </a:r>
            <a:endParaRPr lang="en-US" b="1" i="1"/>
          </a:p>
          <a:p>
            <a:r>
              <a:rPr lang="en-IN" b="0" i="1"/>
              <a:t>Instructor Notes are the same as Participant Notes.</a:t>
            </a:r>
          </a:p>
          <a:p>
            <a:r>
              <a:rPr lang="en-IN" b="0" i="1"/>
              <a:t>Please present the Participant Notes.</a:t>
            </a:r>
          </a:p>
          <a:p>
            <a:r>
              <a:t>
</a:t>
            </a:r>
            <a:r>
              <a:rPr b="1"/>
              <a:t>Participant Notes:
</a:t>
            </a:r>
            <a:r>
              <a:t>Containers in some ways resemble package management systems like apt on Ubuntu/Debian and rpm/yum on RedHat.  In both cases, they are designed to help improve deployment, and are in a sense different solutions to the same problem.
Package Managers, however, can and do have dependency issues, and are generally not suitable for deploying user developed applications across various platforms.</a:t>
            </a:r>
          </a:p>
        </p:txBody>
      </p:sp>
      <p:sp>
        <p:nvSpPr>
          <p:cNvPr id="4" name="Slide Number Placeholder 3"/>
          <p:cNvSpPr>
            <a:spLocks noGrp="1"/>
          </p:cNvSpPr>
          <p:nvPr>
            <p:ph type="sldNum" sz="quarter" idx="5"/>
          </p:nvPr>
        </p:nvSpPr>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i="1"/>
              <a:t>Instructor Notes:</a:t>
            </a:r>
            <a:endParaRPr lang="en-US" b="1" i="1"/>
          </a:p>
          <a:p>
            <a:r>
              <a:rPr lang="en-IN" b="0" i="1"/>
              <a:t>Instructor Notes are the same as Participant Notes.</a:t>
            </a:r>
          </a:p>
          <a:p>
            <a:r>
              <a:rPr lang="en-IN" b="0" i="1"/>
              <a:t>Please present the Participant Notes.</a:t>
            </a:r>
          </a:p>
          <a:p>
            <a:r>
              <a:t>
</a:t>
            </a:r>
            <a:r>
              <a:rPr b="1"/>
              <a:t>Participant Notes:</a:t>
            </a:r>
            <a:r>
              <a:t>
This slide follows up with the Matrix From </a:t>
            </a:r>
            <a:r>
              <a:rPr lang="en-IN"/>
              <a:t>Hell</a:t>
            </a:r>
            <a:r>
              <a:t>, showing that the same container is able to run on all of our production, test, QA, staging, and development platforms.</a:t>
            </a:r>
          </a:p>
        </p:txBody>
      </p:sp>
      <p:sp>
        <p:nvSpPr>
          <p:cNvPr id="4" name="Slide Number Placeholder 3"/>
          <p:cNvSpPr>
            <a:spLocks noGrp="1"/>
          </p:cNvSpPr>
          <p:nvPr>
            <p:ph type="sldNum" sz="quarter" idx="5"/>
          </p:nvPr>
        </p:nvSpPr>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algn="just"/>
            <a:r>
              <a:t>
</a:t>
            </a:r>
            <a:r>
              <a:rPr b="1" i="1"/>
              <a:t>Instructor Notes:</a:t>
            </a:r>
            <a:endParaRPr lang="en-US" b="1" i="1"/>
          </a:p>
          <a:p>
            <a:r>
              <a:rPr lang="en-IN" b="0" i="1"/>
              <a:t>Instructor Notes are the same as Participant Notes.</a:t>
            </a:r>
          </a:p>
          <a:p>
            <a:r>
              <a:rPr lang="en-IN" b="0" i="1"/>
              <a:t>Please present the Participant Notes.</a:t>
            </a:r>
            <a:endParaRPr lang="en-IN" b="1" i="1"/>
          </a:p>
          <a:p>
            <a:pPr algn="just"/>
            <a:r>
              <a:rPr i="1"/>
              <a:t>
</a:t>
            </a:r>
            <a:r>
              <a:rPr b="1"/>
              <a:t>Participant Notes:</a:t>
            </a:r>
            <a:r>
              <a:t>
There are a number of use cases NOT to use containers.  Here is some explanation:
Multiple OS: One of the main use cases for desktop virtualization is to run various Operating Systems.</a:t>
            </a:r>
            <a:r>
              <a:rPr lang="en-IN"/>
              <a:t> For instance</a:t>
            </a:r>
            <a:r>
              <a:t>, Mac users want to run their favorite </a:t>
            </a:r>
            <a:r>
              <a:rPr lang="en-IN"/>
              <a:t>W</a:t>
            </a:r>
            <a:r>
              <a:rPr err="1"/>
              <a:t>indows</a:t>
            </a:r>
            <a:r>
              <a:t> Application, or Windows users want to run something inside of Ubuntu Linux. Containers don’t help in this regard, because they are mainly about sharing the host kernel. That said, we will see how </a:t>
            </a:r>
            <a:r>
              <a:rPr lang="en-IN"/>
              <a:t>D</a:t>
            </a:r>
            <a:r>
              <a:rPr err="1"/>
              <a:t>ocker</a:t>
            </a:r>
            <a:r>
              <a:t> will use a combination of virtualization and containerization on development platforms to allow running containers across different OS platforms.
Kernel Level Isolation.  Nothing can beat a VM’s isolation at the kernel level.  While it may be more efficient to share a kernel, it means we have to share the same kernel.  I</a:t>
            </a:r>
            <a:r>
              <a:rPr lang="en-IN"/>
              <a:t>f</a:t>
            </a:r>
            <a:r>
              <a:t> we want optional kernel modules in one app versus the other, only a VM can do that.
If we want to run privileged code, we can’t do that either in a VM or in a container.  Of course, in either case we can certainly run as root, but the results will only be seen inside the container or VM, and not outside.
If we have an application that is tightly coupled to its data, then containers will make life complicated.  What does it mean to be tightly coupled?  Let’s say, for example, that the application is designed to store data as local files in its run directory.  This is generally a really bad idea, but one that is extremely common. Containers can complicate this because the app is generally designed to run from an immutable container image.  Changes to the state of the application are reserved f</a:t>
            </a:r>
            <a:r>
              <a:rPr lang="en-IN"/>
              <a:t>or</a:t>
            </a:r>
            <a:r>
              <a:t> changing the data, which we want in special attachable volumes.
Security: Running untrusted code is not a good use case for containers.  While containers do make it more secure to do so than without the container, code run in the container which involves a kernel exploit will then affect the host kernel, and with it the running kernel for all other containers. On the other hand, an exploit running in a VM can at worst give the attacker control of the kernel within the VM itself, and in most cases will leave the host untouched.</a:t>
            </a:r>
          </a:p>
        </p:txBody>
      </p:sp>
      <p:sp>
        <p:nvSpPr>
          <p:cNvPr id="4" name="Slide Number Placeholder 3"/>
          <p:cNvSpPr>
            <a:spLocks noGrp="1"/>
          </p:cNvSpPr>
          <p:nvPr>
            <p:ph type="sldNum" sz="quarter" idx="5"/>
          </p:nvPr>
        </p:nvSpPr>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a:t>
            </a:r>
            <a:r>
              <a:rPr lang="en-IN" b="1" i="1" dirty="0"/>
              <a:t>Instructor Notes:</a:t>
            </a:r>
          </a:p>
          <a:p>
            <a:r>
              <a:rPr lang="en-IN" b="0" i="1" dirty="0"/>
              <a:t>Instructor Notes are the same as Participant Notes.</a:t>
            </a:r>
          </a:p>
          <a:p>
            <a:r>
              <a:rPr lang="en-IN" b="0" i="1" dirty="0"/>
              <a:t>Please present the 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a:t>
            </a:r>
            <a:r>
              <a:rPr lang="en-IN" b="1" dirty="0"/>
              <a:t>Participant Notes:</a:t>
            </a:r>
            <a:r>
              <a:rPr lang="en-IN" dirty="0"/>
              <a:t>
There is a long history of container building blocks in Unix systems.  It's important for learners to remember that containers didn't come specifically out of thin air, and Docker was by no means the first company to create containers.   Docker's ingenuity was mainly to create an attractive, easy-to-use ecosystem for containers.
It's a lot like the relationship between Git and GitHub.  Git was around long before GitHub, but GitHub created a set of tools and integration that made Git a lot easier to use.
Users should be familiar with "chroot" if they have used Linux.  chroot is for filesystem isolation.  chroot has been around since forever, and it gives the  ability for a process to have a customized, usually restricted view of a filesystem. It does not give users the ability to combine together different filesystems or parts of filesystem.  To do that, you need </a:t>
            </a:r>
            <a:r>
              <a:rPr lang="en-IN" dirty="0" err="1"/>
              <a:t>OverlayFS</a:t>
            </a:r>
            <a:r>
              <a:rPr lang="en-IN" dirty="0"/>
              <a:t> or a similar tool.
The Jail command only exists in BSD, and interestingly a variation of a BSD jail is used in Apple's iOS.  Each app runs in a "jail", which is why installing unauthorized Apps is called "jailbreaking."  Typically, breaking out of a jail requires some sort of exploit, it's a bit like gaining root access to a computer. Jails are good for running code which is not completely trusted, but it's not as secure as running inside a VM.</a:t>
            </a:r>
          </a:p>
          <a:p>
            <a:endParaRPr lang="en-US" dirty="0"/>
          </a:p>
          <a:p>
            <a:r>
              <a:rPr lang="en-IN" dirty="0"/>
              <a:t>Linux namespaces are design for process isolation.  This means that we can develop groups of processes, each with their own PIDs, names, etc., and the processes in one group cannot see or communicate with those in another group.  It is called namespaces because we can have duplicate PIDs in different groups, and that's OK, similar to namespaces in programming </a:t>
            </a:r>
            <a:r>
              <a:rPr lang="en-US" noProof="0" dirty="0"/>
              <a:t>language</a:t>
            </a:r>
            <a:r>
              <a:rPr lang="en-IN" dirty="0"/>
              <a:t>s like C++ and Java.
</a:t>
            </a:r>
            <a:r>
              <a:rPr lang="en-IN" dirty="0" err="1"/>
              <a:t>Cgroups</a:t>
            </a:r>
            <a:r>
              <a:rPr lang="en-IN" dirty="0"/>
              <a:t> allow us to do resource isolation.  It's a bit like "nice" on steroids, allowing us to be able to much more strictly partition resources such as memory, CPU, I/O devices, much in the same way that we would partition for a VM. However, </a:t>
            </a:r>
            <a:r>
              <a:rPr lang="en-IN" dirty="0" err="1"/>
              <a:t>Cgroups</a:t>
            </a:r>
            <a:r>
              <a:rPr lang="en-IN" dirty="0"/>
              <a:t> are NOT VMs, just merely a way to control existing process's resources.</a:t>
            </a:r>
          </a:p>
        </p:txBody>
      </p:sp>
      <p:sp>
        <p:nvSpPr>
          <p:cNvPr id="4" name="Slide Number Placeholder 3"/>
          <p:cNvSpPr>
            <a:spLocks noGrp="1"/>
          </p:cNvSpPr>
          <p:nvPr>
            <p:ph type="sldNum" sz="quarter" idx="10"/>
          </p:nvPr>
        </p:nvSpPr>
        <p:spPr/>
        <p:txBody>
          <a:bodyPr/>
          <a:lstStyle/>
          <a:p>
            <a:fld id="{71B1AA27-3892-4360-B986-D6B124C223BF}" type="slidenum">
              <a:rPr lang="en-US" smtClean="0"/>
              <a:t>30</a:t>
            </a:fld>
            <a:endParaRPr lang="en-US"/>
          </a:p>
        </p:txBody>
      </p:sp>
    </p:spTree>
    <p:extLst>
      <p:ext uri="{BB962C8B-B14F-4D97-AF65-F5344CB8AC3E}">
        <p14:creationId xmlns:p14="http://schemas.microsoft.com/office/powerpoint/2010/main" val="23208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1"/>
              <a:t>Instructor Notes:</a:t>
            </a:r>
          </a:p>
          <a:p>
            <a:r>
              <a:rPr lang="en-IN" b="0" i="1"/>
              <a:t>Instructor Notes are the same as Participant Notes.</a:t>
            </a:r>
          </a:p>
          <a:p>
            <a:r>
              <a:rPr lang="en-IN" b="0" i="1"/>
              <a:t>Please present the Participant Notes.</a:t>
            </a:r>
          </a:p>
          <a:p>
            <a:r>
              <a:rPr lang="en-IN"/>
              <a:t>
</a:t>
            </a:r>
            <a:r>
              <a:rPr lang="en-IN" b="1"/>
              <a:t>Participant Notes:
</a:t>
            </a:r>
            <a:r>
              <a:rPr lang="en-IN"/>
              <a:t>
Linux Containers, or LXC is really the combination of chroot, namespaces, 
and </a:t>
            </a:r>
            <a:r>
              <a:rPr lang="en-IN" err="1"/>
              <a:t>Cgroups</a:t>
            </a:r>
            <a:r>
              <a:rPr lang="en-IN"/>
              <a:t>.  These three things together make up Linux Containers, which are
the Linux replacement for the BSD jail, which does not work on Linux.  As 
LXC is built into the Linux kernel, there is no need for any customization
to make it work in modern Linux.
Since Docker containers were originally built on top of LXC, LXC is a good
basis for understanding how Docker works.  Since version 1.1 of Docker, all
LXC dependencies have been removed, though kernel namespaces and </a:t>
            </a:r>
            <a:r>
              <a:rPr lang="en-IN" err="1"/>
              <a:t>Cgroups</a:t>
            </a:r>
            <a:r>
              <a:rPr lang="en-IN"/>
              <a:t>
are still requirements for Docker.
LXC originally did not use hardware virtualization support at all, and is
still not required, strictly speaking for simply containerizing.  However, the
VT-x extensions can be useful for process isolation and so are used.
Docker as we know it today could not exist without </a:t>
            </a:r>
            <a:r>
              <a:rPr lang="en-IN" err="1"/>
              <a:t>OverlayFS</a:t>
            </a:r>
            <a:r>
              <a:rPr lang="en-IN"/>
              <a:t> or </a:t>
            </a:r>
            <a:r>
              <a:rPr lang="en-IN" err="1"/>
              <a:t>UnionFS</a:t>
            </a:r>
            <a:r>
              <a:rPr lang="en-IN"/>
              <a:t>. 
That's because the way we layer containers filesystems on top of one another
is not possible with chroot alone.  </a:t>
            </a:r>
            <a:r>
              <a:rPr lang="en-IN" err="1"/>
              <a:t>OverlayFS</a:t>
            </a:r>
            <a:r>
              <a:rPr lang="en-IN"/>
              <a:t> or </a:t>
            </a:r>
            <a:r>
              <a:rPr lang="en-IN" err="1"/>
              <a:t>UnionFS</a:t>
            </a:r>
            <a:r>
              <a:rPr lang="en-IN"/>
              <a:t> allows us to
put many  filesystems on top for each other to make a virtual filesystem for
the container.
</a:t>
            </a:r>
          </a:p>
        </p:txBody>
      </p:sp>
      <p:sp>
        <p:nvSpPr>
          <p:cNvPr id="4" name="Slide Number Placeholder 3"/>
          <p:cNvSpPr>
            <a:spLocks noGrp="1"/>
          </p:cNvSpPr>
          <p:nvPr>
            <p:ph type="sldNum" sz="quarter" idx="10"/>
          </p:nvPr>
        </p:nvSpPr>
        <p:spPr/>
        <p:txBody>
          <a:bodyPr/>
          <a:lstStyle/>
          <a:p>
            <a:fld id="{71B1AA27-3892-4360-B986-D6B124C223BF}" type="slidenum">
              <a:rPr lang="en-US" smtClean="0"/>
              <a:t>31</a:t>
            </a:fld>
            <a:endParaRPr lang="en-US"/>
          </a:p>
        </p:txBody>
      </p:sp>
    </p:spTree>
    <p:extLst>
      <p:ext uri="{BB962C8B-B14F-4D97-AF65-F5344CB8AC3E}">
        <p14:creationId xmlns:p14="http://schemas.microsoft.com/office/powerpoint/2010/main" val="1732554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i="1"/>
              <a:t>Instructor Notes:</a:t>
            </a:r>
            <a:endParaRPr lang="en-US" b="1" i="1"/>
          </a:p>
          <a:p>
            <a:r>
              <a:rPr lang="en-IN" b="0" i="1"/>
              <a:t>Instructor Notes are the same as Participant Notes.</a:t>
            </a:r>
          </a:p>
          <a:p>
            <a:r>
              <a:rPr lang="en-IN" b="0" i="1"/>
              <a:t>Please present the Participant Notes.</a:t>
            </a:r>
          </a:p>
          <a:p>
            <a:r>
              <a:t>
</a:t>
            </a:r>
            <a:r>
              <a:rPr b="1"/>
              <a:t>Participant Notes:
</a:t>
            </a:r>
            <a:r>
              <a:t>
Docker has become the de-facto standard component for containers.  Interestingly,
prior to Docker's release, container management systems like Mesos and Kubernetes 
used other container formats.  However, given Docker's popularity most of the 
toolchains has converted to docker.
It's important to note that Docker relies on standard Linux kernel features 
in order to perform what it does, the same features that are done by LXC.
Docker's main contribution has been its container format, which is now the 
standard.  Docker containers are also storable via Docker Hub or other Docker
repositories.
Docker's developer toolchain is its other main contribution.  Docker's tools
allow users to very easily create new containers using its </a:t>
            </a:r>
            <a:r>
              <a:rPr err="1"/>
              <a:t>Dockerfile</a:t>
            </a:r>
            <a:r>
              <a:t> format,
which is intentionally similar to </a:t>
            </a:r>
            <a:r>
              <a:rPr err="1"/>
              <a:t>Makefiles</a:t>
            </a:r>
            <a:r>
              <a:t>.
</a:t>
            </a:r>
          </a:p>
        </p:txBody>
      </p:sp>
      <p:sp>
        <p:nvSpPr>
          <p:cNvPr id="4" name="Slide Number Placeholder 3"/>
          <p:cNvSpPr>
            <a:spLocks noGrp="1"/>
          </p:cNvSpPr>
          <p:nvPr>
            <p:ph type="sldNum" sz="quarter" idx="5"/>
          </p:nvPr>
        </p:nvSpPr>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i="1"/>
              <a:t>Instructor Notes:</a:t>
            </a:r>
            <a:endParaRPr lang="en-US" b="1" i="1"/>
          </a:p>
          <a:p>
            <a:r>
              <a:rPr lang="en-IN" b="0" i="1"/>
              <a:t>Instructor Notes are the same as Participant Notes.</a:t>
            </a:r>
          </a:p>
          <a:p>
            <a:r>
              <a:rPr lang="en-IN" b="0" i="1"/>
              <a:t>Please present the Participant Notes.</a:t>
            </a:r>
          </a:p>
          <a:p>
            <a:r>
              <a:t>
</a:t>
            </a:r>
            <a:r>
              <a:rPr b="1"/>
              <a:t>Participant Notes:
</a:t>
            </a:r>
            <a:r>
              <a:t>
Docker for Windows has fairly steep requirements.
Why does Docker require Hyper-V?  Because all containers on Windows require virtualization. Even </a:t>
            </a:r>
            <a:r>
              <a:rPr lang="en-IN"/>
              <a:t>W</a:t>
            </a:r>
            <a:r>
              <a:rPr err="1"/>
              <a:t>indows</a:t>
            </a:r>
            <a:r>
              <a:t> containers require virtualization because those containers require Windows Server kernels which are different from Windows 10 (client) kernels.
Hyper-V does not run on Windows Home versions (most consumer-grade </a:t>
            </a:r>
            <a:r>
              <a:rPr lang="en-IN"/>
              <a:t>W</a:t>
            </a:r>
            <a:r>
              <a:rPr err="1"/>
              <a:t>indows</a:t>
            </a:r>
            <a:r>
              <a:t> machines).  So, Docker for Windows will not run on those versions either.  One needs a Windows Professional.
Hyper-V will require that Virtualization extensions be turned on in the BIOS.  Typically, from the factory these are turned off on client machines for security reasons, as some exploits have targeted these instruction sets.
Docker Toolbox can be used together with Oracle VirtualBox to run Docker containers on older versions of </a:t>
            </a:r>
            <a:r>
              <a:rPr lang="en-IN"/>
              <a:t>W</a:t>
            </a:r>
            <a:r>
              <a:rPr err="1"/>
              <a:t>indows</a:t>
            </a:r>
            <a:r>
              <a:t> such as 8.1 or 7 or on Home versions of Windows 10.  However, it’s a pretty painful developer experience, so it’s not recommended.
</a:t>
            </a:r>
          </a:p>
        </p:txBody>
      </p:sp>
      <p:sp>
        <p:nvSpPr>
          <p:cNvPr id="4" name="Slide Number Placeholder 3"/>
          <p:cNvSpPr>
            <a:spLocks noGrp="1"/>
          </p:cNvSpPr>
          <p:nvPr>
            <p:ph type="sldNum" sz="quarter" idx="5"/>
          </p:nvPr>
        </p:nvSpPr>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i="1" dirty="0"/>
              <a:t>Instructor Notes:</a:t>
            </a:r>
            <a:endParaRPr lang="en-US" b="1" dirty="0"/>
          </a:p>
          <a:p>
            <a:r>
              <a:rPr lang="en-IN" i="1" dirty="0"/>
              <a:t>Instructor Notes are the same as Participant Notes.</a:t>
            </a:r>
          </a:p>
          <a:p>
            <a:r>
              <a:rPr lang="en-IN" i="1" dirty="0"/>
              <a:t>Please present the Participant Notes.</a:t>
            </a:r>
            <a:r>
              <a:rPr i="1" dirty="0"/>
              <a:t>
</a:t>
            </a:r>
            <a:endParaRPr lang="en-US" i="1" dirty="0"/>
          </a:p>
          <a:p>
            <a:r>
              <a:rPr b="1" dirty="0"/>
              <a:t>Participant Notes:</a:t>
            </a:r>
            <a:endParaRPr lang="en-IN" b="1" dirty="0"/>
          </a:p>
          <a:p>
            <a:r>
              <a:rPr dirty="0"/>
              <a:t>We are introducing the problem of deployment.  The problem here
is that as an application is far more than just code.</a:t>
            </a:r>
            <a:r>
              <a:rPr lang="en-IN" dirty="0"/>
              <a:t>The</a:t>
            </a:r>
            <a:r>
              <a:rPr dirty="0"/>
              <a:t> Code is
</a:t>
            </a:r>
            <a:r>
              <a:rPr lang="en-US" dirty="0"/>
              <a:t>a</a:t>
            </a:r>
            <a:r>
              <a:rPr dirty="0"/>
              <a:t> small part of an application.
We are introducing the "It worked on my computer" problem.  VMs
are one way to solve that problem, and Containers are another.</a:t>
            </a:r>
          </a:p>
        </p:txBody>
      </p:sp>
      <p:sp>
        <p:nvSpPr>
          <p:cNvPr id="4" name="Slide Number Placeholder 3"/>
          <p:cNvSpPr>
            <a:spLocks noGrp="1"/>
          </p:cNvSpPr>
          <p:nvPr>
            <p:ph type="sldNum" sz="quarter" idx="5"/>
          </p:nvPr>
        </p:nvSpPr>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a:t>
            </a:r>
          </a:p>
        </p:txBody>
      </p:sp>
      <p:sp>
        <p:nvSpPr>
          <p:cNvPr id="4" name="Slide Number Placeholder 3"/>
          <p:cNvSpPr>
            <a:spLocks noGrp="1"/>
          </p:cNvSpPr>
          <p:nvPr>
            <p:ph type="sldNum" sz="quarter" idx="5"/>
          </p:nvPr>
        </p:nvSpPr>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a:t>
            </a:r>
          </a:p>
        </p:txBody>
      </p:sp>
      <p:sp>
        <p:nvSpPr>
          <p:cNvPr id="4" name="Slide Number Placeholder 3"/>
          <p:cNvSpPr>
            <a:spLocks noGrp="1"/>
          </p:cNvSpPr>
          <p:nvPr>
            <p:ph type="sldNum" sz="quarter" idx="5"/>
          </p:nvPr>
        </p:nvSpPr>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a:t>
            </a:r>
          </a:p>
        </p:txBody>
      </p:sp>
      <p:sp>
        <p:nvSpPr>
          <p:cNvPr id="4" name="Slide Number Placeholder 3"/>
          <p:cNvSpPr>
            <a:spLocks noGrp="1"/>
          </p:cNvSpPr>
          <p:nvPr>
            <p:ph type="sldNum" sz="quarter" idx="5"/>
          </p:nvPr>
        </p:nvSpPr>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a:t>
            </a:r>
          </a:p>
        </p:txBody>
      </p:sp>
      <p:sp>
        <p:nvSpPr>
          <p:cNvPr id="4" name="Slide Number Placeholder 3"/>
          <p:cNvSpPr>
            <a:spLocks noGrp="1"/>
          </p:cNvSpPr>
          <p:nvPr>
            <p:ph type="sldNum" sz="quarter" idx="5"/>
          </p:nvPr>
        </p:nvSpPr>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a:t>
            </a:r>
          </a:p>
        </p:txBody>
      </p:sp>
      <p:sp>
        <p:nvSpPr>
          <p:cNvPr id="4" name="Slide Number Placeholder 3"/>
          <p:cNvSpPr>
            <a:spLocks noGrp="1"/>
          </p:cNvSpPr>
          <p:nvPr>
            <p:ph type="sldNum" sz="quarter" idx="5"/>
          </p:nvPr>
        </p:nvSpPr>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a:t>
            </a:r>
          </a:p>
        </p:txBody>
      </p:sp>
      <p:sp>
        <p:nvSpPr>
          <p:cNvPr id="4" name="Slide Number Placeholder 3"/>
          <p:cNvSpPr>
            <a:spLocks noGrp="1"/>
          </p:cNvSpPr>
          <p:nvPr>
            <p:ph type="sldNum" sz="quarter" idx="5"/>
          </p:nvPr>
        </p:nvSpPr>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a:t>
            </a: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algn="just"/>
            <a:r>
              <a:rPr b="1" i="1"/>
              <a:t>Instructor Notes:</a:t>
            </a:r>
            <a:endParaRPr lang="en-US" b="1" i="1"/>
          </a:p>
          <a:p>
            <a:pPr algn="just"/>
            <a:r>
              <a:rPr lang="en-IN" i="1"/>
              <a:t>Instructor Notes are the same as Participant Notes.</a:t>
            </a:r>
          </a:p>
          <a:p>
            <a:pPr algn="just"/>
            <a:r>
              <a:rPr lang="en-IN" i="1"/>
              <a:t>Please present the Participant Notes.</a:t>
            </a:r>
            <a:r>
              <a:rPr i="1"/>
              <a:t>
</a:t>
            </a:r>
            <a:endParaRPr lang="en-US" i="1"/>
          </a:p>
          <a:p>
            <a:pPr algn="just"/>
            <a:r>
              <a:rPr b="1"/>
              <a:t>Participant Notes:</a:t>
            </a:r>
            <a:r>
              <a:t>
Setting up the environment right usually results in problems.  Developers</a:t>
            </a:r>
            <a:r>
              <a:rPr lang="en-IN"/>
              <a:t> </a:t>
            </a:r>
            <a:r>
              <a:t>have implicit dependencies on libraries, versions, </a:t>
            </a:r>
            <a:r>
              <a:rPr err="1"/>
              <a:t>etc</a:t>
            </a:r>
            <a:r>
              <a:t> that are hidden.</a:t>
            </a:r>
            <a:r>
              <a:rPr lang="en-IN"/>
              <a:t> </a:t>
            </a:r>
            <a:r>
              <a:t>It's often very difficult to figure out what these dependencies are.
Take, for example, a python application. The developer has already installed</a:t>
            </a:r>
            <a:r>
              <a:rPr lang="en-IN"/>
              <a:t> </a:t>
            </a:r>
            <a:r>
              <a:t>dozens of packages for other apps.  So, this app "just works" because the</a:t>
            </a:r>
            <a:r>
              <a:rPr lang="en-IN"/>
              <a:t> </a:t>
            </a:r>
            <a:r>
              <a:t>developer has certain assumptions.
On a server, those assumptions won't apply, and the app fails to run. </a:t>
            </a:r>
            <a:r>
              <a:rPr lang="en-IN"/>
              <a:t>
</a:t>
            </a:r>
            <a:r>
              <a:t>Developers are famous for insisting that "It worked on my computer!"</a:t>
            </a: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https://www.pexels.com/photo/interior-of-office-building-325229/
</a:t>
            </a:r>
            <a:r>
              <a:rPr b="1" i="1"/>
              <a:t>Instructor Notes:
</a:t>
            </a:r>
            <a:r>
              <a:rPr lang="en-IN" i="1"/>
              <a:t>Instructor Notes are the same as Participant Notes.</a:t>
            </a:r>
          </a:p>
          <a:p>
            <a:r>
              <a:rPr lang="en-IN" i="1"/>
              <a:t>Please present the Participant Notes.</a:t>
            </a:r>
          </a:p>
          <a:p>
            <a:r>
              <a:t>
</a:t>
            </a:r>
            <a:r>
              <a:rPr b="1"/>
              <a:t>Participant Notes:</a:t>
            </a:r>
            <a:r>
              <a:t>
Once we fix our problems, we’re by no means done.  Changes that happen can affect our application. If we install something else on the same server, it can break our application.  The problem is that there is no isolation.  One app on the server will affect others on the server.
We often have to walk on tiptoes on our server to make sure that we don’t break something else.   Hosting two apps on the same server is a non-starter.
The old Java maxim “Write Once, Run Anywhere” doesn’t really work.  Because, the Java app itself may run anywhere, but there’s so much else that comes into play that will either allow or prevent the app from working.</a:t>
            </a: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i="1"/>
              <a:t>Ins</a:t>
            </a:r>
            <a:r>
              <a:rPr lang="en-IN" b="1" i="1"/>
              <a:t>t</a:t>
            </a:r>
            <a:r>
              <a:rPr b="1" i="1" err="1"/>
              <a:t>ructor</a:t>
            </a:r>
            <a:r>
              <a:rPr b="1" i="1"/>
              <a:t> Notes:</a:t>
            </a:r>
            <a:endParaRPr lang="en-US" b="1" i="1"/>
          </a:p>
          <a:p>
            <a:r>
              <a:rPr lang="en-IN" i="1"/>
              <a:t>Instructor Notes are the same as Participant Notes.</a:t>
            </a:r>
          </a:p>
          <a:p>
            <a:r>
              <a:rPr lang="en-IN" i="1"/>
              <a:t>Please present the Participant Notes.</a:t>
            </a:r>
          </a:p>
          <a:p>
            <a:r>
              <a:rPr i="1"/>
              <a:t>
</a:t>
            </a:r>
            <a:r>
              <a:rPr b="1"/>
              <a:t>Participant Notes:</a:t>
            </a:r>
            <a:r>
              <a:t>
Here we come to the point where our deployment environment can take on a life</a:t>
            </a:r>
            <a:r>
              <a:rPr lang="en-IN"/>
              <a:t> </a:t>
            </a:r>
            <a:r>
              <a:t>of its own, so we can get to a "but it worked on my server!" kind of mentality.</a:t>
            </a:r>
            <a:r>
              <a:rPr lang="en-IN"/>
              <a:t> </a:t>
            </a:r>
            <a:r>
              <a:t>This makes it very difficult for us to move servers, especially if that server</a:t>
            </a:r>
            <a:r>
              <a:rPr lang="en-IN"/>
              <a:t> </a:t>
            </a:r>
            <a:r>
              <a:t>is different in any way from the original one.
Some will rightly point out that </a:t>
            </a:r>
            <a:r>
              <a:rPr lang="en-IN"/>
              <a:t>…</a:t>
            </a:r>
            <a:r>
              <a:t>this is the basic problems that VMs are trying</a:t>
            </a:r>
            <a:r>
              <a:rPr lang="en-IN"/>
              <a:t> </a:t>
            </a:r>
            <a:r>
              <a:t>to solve, and, indeed, VMs are a reasonable solution to this.</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i="1"/>
              <a:t>Instructor Notes:</a:t>
            </a:r>
            <a:endParaRPr lang="en-US" b="1" i="1"/>
          </a:p>
          <a:p>
            <a:r>
              <a:rPr lang="en-IN" i="1"/>
              <a:t>Instructor Notes are the same as Participant Notes.</a:t>
            </a:r>
          </a:p>
          <a:p>
            <a:r>
              <a:rPr lang="en-IN" i="1"/>
              <a:t>Please present the Participant Notes.</a:t>
            </a:r>
            <a:r>
              <a:rPr i="1"/>
              <a:t>
</a:t>
            </a:r>
            <a:endParaRPr lang="en-US" i="1"/>
          </a:p>
          <a:p>
            <a:r>
              <a:rPr b="1"/>
              <a:t>Participant Notes:</a:t>
            </a:r>
            <a:r>
              <a:t>
Cloud is yet another configuration compared to on-prem. How will that affect</a:t>
            </a:r>
            <a:r>
              <a:rPr lang="en-IN"/>
              <a:t> </a:t>
            </a:r>
            <a:r>
              <a:t>things?  Likely, it will involve even more firefighting.</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i="1"/>
              <a:t>Instructor Notes:</a:t>
            </a:r>
            <a:endParaRPr lang="en-US" b="1" i="1"/>
          </a:p>
          <a:p>
            <a:r>
              <a:rPr lang="en-IN" i="1"/>
              <a:t>Instructor Notes are the same as Participant Notes.</a:t>
            </a:r>
          </a:p>
          <a:p>
            <a:r>
              <a:rPr lang="en-IN" i="1"/>
              <a:t>Please present the Participant Notes.</a:t>
            </a:r>
          </a:p>
          <a:p>
            <a:r>
              <a:t>
</a:t>
            </a:r>
            <a:r>
              <a:rPr b="1"/>
              <a:t>Participant Notes:</a:t>
            </a:r>
            <a:r>
              <a:t>
This is the main point – we are developing an environment.  The app is just one small piece of the stack.   We have the OS, other</a:t>
            </a:r>
            <a:r>
              <a:rPr lang="en-IN"/>
              <a:t> </a:t>
            </a:r>
            <a:r>
              <a:t>applications, the filesystem, the IO devices – all of these are part of what makes the app do what it does.
Real portability means that we have to somehow manage to transport all of these things together with the app. Some will point, again, to</a:t>
            </a:r>
            <a:r>
              <a:rPr lang="en-IN"/>
              <a:t> </a:t>
            </a:r>
            <a:r>
              <a:t>the VM as a solution to this problem, but we will see how containers differ from this.</a:t>
            </a: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i="1"/>
              <a:t>Instructor Notes:</a:t>
            </a:r>
            <a:endParaRPr lang="en-US" b="1" i="1"/>
          </a:p>
          <a:p>
            <a:r>
              <a:rPr lang="en-IN" i="1"/>
              <a:t>Instructor Notes are the same as Participant Notes.</a:t>
            </a:r>
          </a:p>
          <a:p>
            <a:r>
              <a:rPr lang="en-IN" i="1"/>
              <a:t>Please present the Participant Notes.</a:t>
            </a:r>
          </a:p>
          <a:p>
            <a:r>
              <a:t>
</a:t>
            </a:r>
            <a:r>
              <a:rPr b="1"/>
              <a:t>Participant Notes:</a:t>
            </a:r>
            <a:r>
              <a:t>
DLL </a:t>
            </a:r>
            <a:r>
              <a:rPr lang="en-IN"/>
              <a:t>issues</a:t>
            </a:r>
            <a:r>
              <a:t> is one of the reasons why Windows deservedly gained such a reputation for instability.  By putting code in shared libraries, but giving no way to control or version those libraries, early </a:t>
            </a:r>
            <a:r>
              <a:rPr lang="en-IN"/>
              <a:t>Windows</a:t>
            </a:r>
            <a:r>
              <a:t> systems could find their way into insidious dependency scenarios where neither app would work.  The solution, more often than not, was to simply reinstall everything, including the OS, from scratch.
While modern </a:t>
            </a:r>
            <a:r>
              <a:rPr lang="en-IN"/>
              <a:t>W</a:t>
            </a:r>
            <a:r>
              <a:rPr err="1"/>
              <a:t>indows</a:t>
            </a:r>
            <a:r>
              <a:t> is more mature, the problem still exists on Windows systems, just like it does on other OS systems.  Different </a:t>
            </a:r>
            <a:r>
              <a:rPr lang="en-IN"/>
              <a:t>apps</a:t>
            </a:r>
            <a:r>
              <a:t>, once install</a:t>
            </a:r>
            <a:r>
              <a:rPr lang="en-IN"/>
              <a:t>ed</a:t>
            </a:r>
            <a:r>
              <a:t>, can have side-effects that affect the running of other apps.
To be fair, other OS platforms suffer from the same issue.  In fact, it’s a pretty universal problem.</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57.xml"/><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58.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596077-5166-4CBD-B347-54C6AEE790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9854" r="5150"/>
          <a:stretch/>
        </p:blipFill>
        <p:spPr bwMode="gray">
          <a:xfrm>
            <a:off x="0" y="-312"/>
            <a:ext cx="9144000" cy="6858623"/>
          </a:xfrm>
          <a:prstGeom prst="rect">
            <a:avLst/>
          </a:prstGeom>
        </p:spPr>
      </p:pic>
      <p:sp>
        <p:nvSpPr>
          <p:cNvPr id="13" name="Rectangle 12">
            <a:extLst>
              <a:ext uri="{FF2B5EF4-FFF2-40B4-BE49-F238E27FC236}">
                <a16:creationId xmlns:a16="http://schemas.microsoft.com/office/drawing/2014/main" id="{C92F14E2-37A9-4D39-B916-DC1D5C9B6C99}"/>
              </a:ext>
            </a:extLst>
          </p:cNvPr>
          <p:cNvSpPr/>
          <p:nvPr/>
        </p:nvSpPr>
        <p:spPr bwMode="gray">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bwMode="gray">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bwMode="gray">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763FAFB6-26AF-42D0-9AFD-7653A33D6836}"/>
              </a:ext>
            </a:extLst>
          </p:cNvPr>
          <p:cNvSpPr>
            <a:spLocks noGrp="1"/>
          </p:cNvSpPr>
          <p:nvPr>
            <p:ph type="dt" sz="half" idx="14"/>
          </p:nvPr>
        </p:nvSpPr>
        <p:spPr bwMode="gray"/>
        <p:txBody>
          <a:bodyPr/>
          <a:lstStyle/>
          <a:p>
            <a:fld id="{F46C0F6D-FF29-EF40-B945-A43434082DCF}" type="datetime1">
              <a:rPr lang="en-US" smtClean="0"/>
              <a:t>6/20/18</a:t>
            </a:fld>
            <a:endParaRPr lang="en-US"/>
          </a:p>
        </p:txBody>
      </p:sp>
      <p:pic>
        <p:nvPicPr>
          <p:cNvPr id="7" name="Picture 6">
            <a:extLst>
              <a:ext uri="{FF2B5EF4-FFF2-40B4-BE49-F238E27FC236}">
                <a16:creationId xmlns:a16="http://schemas.microsoft.com/office/drawing/2014/main" id="{0BBFCF61-F3BE-403F-A717-AED28A2EBAB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256721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578C00ED-F341-9B44-B25A-B095DC1847D9}" type="datetime1">
              <a:rPr lang="en-US" smtClean="0"/>
              <a:t>6/20/18</a:t>
            </a:fld>
            <a:endParaRPr lang="en-US"/>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fld id="{3310D8EA-3107-4873-B9AB-DD7D3E79053A}" type="slidenum">
              <a:rPr lang="en-US" smtClean="0"/>
              <a:t>‹#›</a:t>
            </a:fld>
            <a:endParaRPr lang="en-US"/>
          </a:p>
        </p:txBody>
      </p:sp>
      <p:sp>
        <p:nvSpPr>
          <p:cNvPr id="10" name="Text Placeholder 9"/>
          <p:cNvSpPr>
            <a:spLocks noGrp="1"/>
          </p:cNvSpPr>
          <p:nvPr>
            <p:ph type="body" sz="quarter" idx="14" hasCustomPrompt="1"/>
          </p:nvPr>
        </p:nvSpPr>
        <p:spPr>
          <a:xfrm>
            <a:off x="844400"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4405085"/>
            <a:ext cx="2606040" cy="1500413"/>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4405085"/>
            <a:ext cx="2606040" cy="1500413"/>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4405085"/>
            <a:ext cx="2606040" cy="1500413"/>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E4C26CD5-34F3-447A-AB99-996C787507D2}"/>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a16="http://schemas.microsoft.com/office/drawing/2014/main" id="{6527FE76-EAF5-46DF-A8B1-057E2E101E6E}"/>
              </a:ext>
            </a:extLst>
          </p:cNvPr>
          <p:cNvSpPr>
            <a:spLocks noGrp="1"/>
          </p:cNvSpPr>
          <p:nvPr>
            <p:ph type="body" sz="quarter" idx="19" hasCustomPrompt="1"/>
          </p:nvPr>
        </p:nvSpPr>
        <p:spPr>
          <a:xfrm>
            <a:off x="457659"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a16="http://schemas.microsoft.com/office/drawing/2014/main" id="{A3AD66D5-CC76-4534-BE48-B2161A8EDC68}"/>
              </a:ext>
            </a:extLst>
          </p:cNvPr>
          <p:cNvSpPr>
            <a:spLocks noGrp="1"/>
          </p:cNvSpPr>
          <p:nvPr>
            <p:ph type="body" sz="quarter" idx="20" hasCustomPrompt="1"/>
          </p:nvPr>
        </p:nvSpPr>
        <p:spPr>
          <a:xfrm>
            <a:off x="3287484"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a16="http://schemas.microsoft.com/office/drawing/2014/main" id="{A0AF64BB-0F19-406C-A38C-9774B21BAC18}"/>
              </a:ext>
            </a:extLst>
          </p:cNvPr>
          <p:cNvSpPr>
            <a:spLocks noGrp="1"/>
          </p:cNvSpPr>
          <p:nvPr>
            <p:ph type="body" sz="quarter" idx="21" hasCustomPrompt="1"/>
          </p:nvPr>
        </p:nvSpPr>
        <p:spPr>
          <a:xfrm>
            <a:off x="6087834" y="3868738"/>
            <a:ext cx="2606040" cy="457200"/>
          </a:xfrm>
        </p:spPr>
        <p:txBody>
          <a:bodyPr/>
          <a:lstStyle>
            <a:lvl1pPr>
              <a:defRPr sz="1400">
                <a:solidFill>
                  <a:schemeClr val="accent1"/>
                </a:solidFill>
              </a:defRPr>
            </a:lvl1pPr>
          </a:lstStyle>
          <a:p>
            <a:pPr lvl="0"/>
            <a:r>
              <a:rPr lang="en-US" dirty="0"/>
              <a:t>Type subhead in 14 pt orange | Max two lines</a:t>
            </a:r>
          </a:p>
        </p:txBody>
      </p:sp>
    </p:spTree>
    <p:custDataLst>
      <p:tags r:id="rId1"/>
    </p:custDataLst>
    <p:extLst>
      <p:ext uri="{BB962C8B-B14F-4D97-AF65-F5344CB8AC3E}">
        <p14:creationId xmlns:p14="http://schemas.microsoft.com/office/powerpoint/2010/main" val="2712974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BFBAD913-FA8F-4041-B8E0-31D7DFAB533E}" type="datetime1">
              <a:rPr lang="en-US" smtClean="0"/>
              <a:t>6/20/18</a:t>
            </a:fld>
            <a:endParaRPr lang="en-US"/>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fld id="{3310D8EA-3107-4873-B9AB-DD7D3E79053A}" type="slidenum">
              <a:rPr lang="en-US" smtClean="0"/>
              <a:t>‹#›</a:t>
            </a:fld>
            <a:endParaRPr lang="en-US"/>
          </a:p>
        </p:txBody>
      </p:sp>
      <p:sp>
        <p:nvSpPr>
          <p:cNvPr id="8" name="Text Placeholder 7"/>
          <p:cNvSpPr>
            <a:spLocks noGrp="1"/>
          </p:cNvSpPr>
          <p:nvPr>
            <p:ph type="body" sz="quarter" idx="14" hasCustomPrompt="1"/>
          </p:nvPr>
        </p:nvSpPr>
        <p:spPr>
          <a:xfrm>
            <a:off x="371475" y="1828798"/>
            <a:ext cx="164592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98958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EAC86A59-F7D2-6A4D-BE52-4C75C405AAF2}" type="datetime1">
              <a:rPr lang="en-US" smtClean="0"/>
              <a:t>6/20/18</a:t>
            </a:fld>
            <a:endParaRPr lang="en-US"/>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fld id="{3310D8EA-3107-4873-B9AB-DD7D3E79053A}" type="slidenum">
              <a:rPr lang="en-US" smtClean="0"/>
              <a:t>‹#›</a:t>
            </a:fld>
            <a:endParaRPr lang="en-US"/>
          </a:p>
        </p:txBody>
      </p:sp>
      <p:sp>
        <p:nvSpPr>
          <p:cNvPr id="8" name="Text Placeholder 7"/>
          <p:cNvSpPr>
            <a:spLocks noGrp="1"/>
          </p:cNvSpPr>
          <p:nvPr>
            <p:ph type="body" sz="quarter" idx="14" hasCustomPrompt="1"/>
          </p:nvPr>
        </p:nvSpPr>
        <p:spPr>
          <a:xfrm>
            <a:off x="371475" y="1828798"/>
            <a:ext cx="20574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053544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AEFB2951-FAA4-4D45-8759-C25C272B05CF}" type="datetime1">
              <a:rPr lang="en-US" smtClean="0"/>
              <a:t>6/20/18</a:t>
            </a:fld>
            <a:endParaRPr lang="en-US"/>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fld id="{3310D8EA-3107-4873-B9AB-DD7D3E79053A}" type="slidenum">
              <a:rPr lang="en-US" smtClean="0"/>
              <a:t>‹#›</a:t>
            </a:fld>
            <a:endParaRPr lang="en-US"/>
          </a:p>
        </p:txBody>
      </p:sp>
      <p:sp>
        <p:nvSpPr>
          <p:cNvPr id="8" name="Text Placeholder 7"/>
          <p:cNvSpPr>
            <a:spLocks noGrp="1"/>
          </p:cNvSpPr>
          <p:nvPr>
            <p:ph type="body" sz="quarter" idx="14" hasCustomPrompt="1"/>
          </p:nvPr>
        </p:nvSpPr>
        <p:spPr>
          <a:xfrm>
            <a:off x="371475" y="1828798"/>
            <a:ext cx="27432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8100853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84723A34-4886-6341-907E-3CF96107BEB5}" type="datetime1">
              <a:rPr lang="en-US" smtClean="0"/>
              <a:t>6/20/18</a:t>
            </a:fld>
            <a:endParaRPr lang="en-US"/>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fld id="{3310D8EA-3107-4873-B9AB-DD7D3E79053A}" type="slidenum">
              <a:rPr lang="en-US" smtClean="0"/>
              <a:t>‹#›</a:t>
            </a:fld>
            <a:endParaRPr lang="en-US"/>
          </a:p>
        </p:txBody>
      </p:sp>
      <p:sp>
        <p:nvSpPr>
          <p:cNvPr id="8" name="Text Placeholder 7"/>
          <p:cNvSpPr>
            <a:spLocks noGrp="1"/>
          </p:cNvSpPr>
          <p:nvPr>
            <p:ph type="body" sz="quarter" idx="14" hasCustomPrompt="1"/>
          </p:nvPr>
        </p:nvSpPr>
        <p:spPr>
          <a:xfrm>
            <a:off x="371474" y="1828801"/>
            <a:ext cx="41148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81053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E574142A-C9ED-F248-9FC9-0189019F6805}" type="datetime1">
              <a:rPr lang="en-US" smtClean="0"/>
              <a:t>6/20/18</a:t>
            </a:fld>
            <a:endParaRPr lang="en-US"/>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fld id="{3310D8EA-3107-4873-B9AB-DD7D3E79053A}" type="slidenum">
              <a:rPr lang="en-US" smtClean="0"/>
              <a:t>‹#›</a:t>
            </a:fld>
            <a:endParaRPr lang="en-US"/>
          </a:p>
        </p:txBody>
      </p:sp>
      <p:sp>
        <p:nvSpPr>
          <p:cNvPr id="15" name="Picture Placeholder 8"/>
          <p:cNvSpPr>
            <a:spLocks noGrp="1"/>
          </p:cNvSpPr>
          <p:nvPr>
            <p:ph type="pic" sz="quarter" idx="23" hasCustomPrompt="1"/>
          </p:nvPr>
        </p:nvSpPr>
        <p:spPr>
          <a:xfrm>
            <a:off x="393247" y="1828800"/>
            <a:ext cx="4178753"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900"/>
          </a:p>
          <a:p>
            <a:endParaRPr lang="en-US"/>
          </a:p>
        </p:txBody>
      </p:sp>
      <p:sp>
        <p:nvSpPr>
          <p:cNvPr id="16" name="Text Placeholder 7"/>
          <p:cNvSpPr>
            <a:spLocks noGrp="1"/>
          </p:cNvSpPr>
          <p:nvPr>
            <p:ph type="body" sz="quarter" idx="24" hasCustomPrompt="1"/>
          </p:nvPr>
        </p:nvSpPr>
        <p:spPr>
          <a:xfrm>
            <a:off x="1883228" y="4470400"/>
            <a:ext cx="2688771" cy="1435100"/>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900"/>
          </a:p>
          <a:p>
            <a:endParaRPr lang="en-US"/>
          </a:p>
        </p:txBody>
      </p:sp>
      <p:sp>
        <p:nvSpPr>
          <p:cNvPr id="18" name="Text Placeholder 7"/>
          <p:cNvSpPr>
            <a:spLocks noGrp="1"/>
          </p:cNvSpPr>
          <p:nvPr>
            <p:ph type="body" sz="quarter" idx="26" hasCustomPrompt="1"/>
          </p:nvPr>
        </p:nvSpPr>
        <p:spPr>
          <a:xfrm>
            <a:off x="6169914" y="4470400"/>
            <a:ext cx="2688336" cy="1435100"/>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89158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110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607F0BCB-8288-9D4D-9EBF-F69601F6512F}" type="datetime1">
              <a:rPr lang="en-US" smtClean="0"/>
              <a:t>6/20/18</a:t>
            </a:fld>
            <a:endParaRPr lang="en-US"/>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fld id="{3310D8EA-3107-4873-B9AB-DD7D3E79053A}" type="slidenum">
              <a:rPr lang="en-US" smtClean="0"/>
              <a:t>‹#›</a:t>
            </a:fld>
            <a:endParaRPr lang="en-US"/>
          </a:p>
        </p:txBody>
      </p:sp>
      <p:sp>
        <p:nvSpPr>
          <p:cNvPr id="8" name="Text Placeholder 7"/>
          <p:cNvSpPr>
            <a:spLocks noGrp="1"/>
          </p:cNvSpPr>
          <p:nvPr>
            <p:ph type="body" sz="quarter" idx="14" hasCustomPrompt="1"/>
          </p:nvPr>
        </p:nvSpPr>
        <p:spPr>
          <a:xfrm>
            <a:off x="1653241" y="3873724"/>
            <a:ext cx="1558019" cy="2031776"/>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900"/>
          </a:p>
        </p:txBody>
      </p:sp>
      <p:sp>
        <p:nvSpPr>
          <p:cNvPr id="16" name="Text Placeholder 7"/>
          <p:cNvSpPr>
            <a:spLocks noGrp="1"/>
          </p:cNvSpPr>
          <p:nvPr>
            <p:ph type="body" sz="quarter" idx="24" hasCustomPrompt="1"/>
          </p:nvPr>
        </p:nvSpPr>
        <p:spPr>
          <a:xfrm>
            <a:off x="4489134" y="3873724"/>
            <a:ext cx="1558019" cy="2031776"/>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900"/>
          </a:p>
        </p:txBody>
      </p:sp>
      <p:sp>
        <p:nvSpPr>
          <p:cNvPr id="18" name="Text Placeholder 7"/>
          <p:cNvSpPr>
            <a:spLocks noGrp="1"/>
          </p:cNvSpPr>
          <p:nvPr>
            <p:ph type="body" sz="quarter" idx="26" hasCustomPrompt="1"/>
          </p:nvPr>
        </p:nvSpPr>
        <p:spPr>
          <a:xfrm>
            <a:off x="7324889" y="3873724"/>
            <a:ext cx="1558019" cy="2031776"/>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71358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90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A03F8F8A-0676-B34E-8A58-0EE149B6B11E}" type="datetime1">
              <a:rPr lang="en-US" smtClean="0"/>
              <a:t>6/20/18</a:t>
            </a:fld>
            <a:endParaRPr lang="en-US"/>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fld id="{3310D8EA-3107-4873-B9AB-DD7D3E79053A}" type="slidenum">
              <a:rPr lang="en-US" smtClean="0"/>
              <a:t>‹#›</a:t>
            </a:fld>
            <a:endParaRPr lang="en-US"/>
          </a:p>
        </p:txBody>
      </p:sp>
      <p:sp>
        <p:nvSpPr>
          <p:cNvPr id="15" name="Picture Placeholder 8"/>
          <p:cNvSpPr>
            <a:spLocks noGrp="1"/>
          </p:cNvSpPr>
          <p:nvPr>
            <p:ph type="pic" sz="quarter" idx="23" hasCustomPrompt="1"/>
          </p:nvPr>
        </p:nvSpPr>
        <p:spPr>
          <a:xfrm>
            <a:off x="2500313" y="1828801"/>
            <a:ext cx="2118122"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900"/>
          </a:p>
        </p:txBody>
      </p:sp>
      <p:sp>
        <p:nvSpPr>
          <p:cNvPr id="17" name="Picture Placeholder 8"/>
          <p:cNvSpPr>
            <a:spLocks noGrp="1"/>
          </p:cNvSpPr>
          <p:nvPr>
            <p:ph type="pic" sz="quarter" idx="25" hasCustomPrompt="1"/>
          </p:nvPr>
        </p:nvSpPr>
        <p:spPr>
          <a:xfrm>
            <a:off x="4618434" y="1826531"/>
            <a:ext cx="211633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900"/>
          </a:p>
        </p:txBody>
      </p:sp>
      <p:sp>
        <p:nvSpPr>
          <p:cNvPr id="13" name="Picture Placeholder 8"/>
          <p:cNvSpPr>
            <a:spLocks noGrp="1"/>
          </p:cNvSpPr>
          <p:nvPr>
            <p:ph type="pic" sz="quarter" idx="27" hasCustomPrompt="1"/>
          </p:nvPr>
        </p:nvSpPr>
        <p:spPr>
          <a:xfrm>
            <a:off x="6732985" y="1826531"/>
            <a:ext cx="212526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900"/>
          </a:p>
        </p:txBody>
      </p:sp>
      <p:sp>
        <p:nvSpPr>
          <p:cNvPr id="8" name="Text Placeholder 7"/>
          <p:cNvSpPr>
            <a:spLocks noGrp="1"/>
          </p:cNvSpPr>
          <p:nvPr>
            <p:ph type="body" sz="quarter" idx="14" hasCustomPrompt="1"/>
          </p:nvPr>
        </p:nvSpPr>
        <p:spPr>
          <a:xfrm>
            <a:off x="1404257" y="2971800"/>
            <a:ext cx="1096055" cy="1439408"/>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77722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90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81B2D728-38EF-8B46-B5F2-14915580E6B1}" type="datetime1">
              <a:rPr lang="en-US" smtClean="0"/>
              <a:t>6/20/18</a:t>
            </a:fld>
            <a:endParaRPr lang="en-US"/>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fld id="{3310D8EA-3107-4873-B9AB-DD7D3E79053A}" type="slidenum">
              <a:rPr lang="en-US" smtClean="0"/>
              <a:t>‹#›</a:t>
            </a:fld>
            <a:endParaRPr lang="en-US"/>
          </a:p>
        </p:txBody>
      </p:sp>
      <p:sp>
        <p:nvSpPr>
          <p:cNvPr id="15" name="Picture Placeholder 8"/>
          <p:cNvSpPr>
            <a:spLocks noGrp="1"/>
          </p:cNvSpPr>
          <p:nvPr>
            <p:ph type="pic" sz="quarter" idx="23" hasCustomPrompt="1"/>
          </p:nvPr>
        </p:nvSpPr>
        <p:spPr>
          <a:xfrm>
            <a:off x="208284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900"/>
          </a:p>
        </p:txBody>
      </p:sp>
      <p:sp>
        <p:nvSpPr>
          <p:cNvPr id="17" name="Picture Placeholder 8"/>
          <p:cNvSpPr>
            <a:spLocks noGrp="1"/>
          </p:cNvSpPr>
          <p:nvPr>
            <p:ph type="pic" sz="quarter" idx="25" hasCustomPrompt="1"/>
          </p:nvPr>
        </p:nvSpPr>
        <p:spPr>
          <a:xfrm>
            <a:off x="3779921" y="1826532"/>
            <a:ext cx="1680210" cy="1974141"/>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900"/>
          </a:p>
        </p:txBody>
      </p:sp>
      <p:sp>
        <p:nvSpPr>
          <p:cNvPr id="13" name="Picture Placeholder 8"/>
          <p:cNvSpPr>
            <a:spLocks noGrp="1"/>
          </p:cNvSpPr>
          <p:nvPr>
            <p:ph type="pic" sz="quarter" idx="27" hasCustomPrompt="1"/>
          </p:nvPr>
        </p:nvSpPr>
        <p:spPr>
          <a:xfrm>
            <a:off x="547700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900"/>
          </a:p>
        </p:txBody>
      </p:sp>
      <p:sp>
        <p:nvSpPr>
          <p:cNvPr id="19" name="Picture Placeholder 8"/>
          <p:cNvSpPr>
            <a:spLocks noGrp="1"/>
          </p:cNvSpPr>
          <p:nvPr>
            <p:ph type="pic" sz="quarter" idx="29" hasCustomPrompt="1"/>
          </p:nvPr>
        </p:nvSpPr>
        <p:spPr>
          <a:xfrm>
            <a:off x="717408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900"/>
          </a:p>
        </p:txBody>
      </p:sp>
      <p:sp>
        <p:nvSpPr>
          <p:cNvPr id="8" name="Text Placeholder 7"/>
          <p:cNvSpPr>
            <a:spLocks noGrp="1"/>
          </p:cNvSpPr>
          <p:nvPr>
            <p:ph type="body" sz="quarter" idx="14" hasCustomPrompt="1"/>
          </p:nvPr>
        </p:nvSpPr>
        <p:spPr>
          <a:xfrm>
            <a:off x="1228452" y="2700790"/>
            <a:ext cx="837520" cy="1099883"/>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435569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CA084BDB-E483-4A4F-848D-14271EE97A27}" type="datetime1">
              <a:rPr lang="en-US" smtClean="0"/>
              <a:t>6/20/18</a:t>
            </a:fld>
            <a:endParaRPr lang="en-US"/>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fld id="{3310D8EA-3107-4873-B9AB-DD7D3E79053A}" type="slidenum">
              <a:rPr lang="en-US" smtClean="0"/>
              <a:t>‹#›</a:t>
            </a:fld>
            <a:endParaRPr lang="en-US"/>
          </a:p>
        </p:txBody>
      </p:sp>
      <p:sp>
        <p:nvSpPr>
          <p:cNvPr id="8" name="Text Placeholder 7"/>
          <p:cNvSpPr>
            <a:spLocks noGrp="1"/>
          </p:cNvSpPr>
          <p:nvPr>
            <p:ph type="body" sz="quarter" idx="14" hasCustomPrompt="1"/>
          </p:nvPr>
        </p:nvSpPr>
        <p:spPr>
          <a:xfrm>
            <a:off x="371475" y="1828797"/>
            <a:ext cx="1645920" cy="1970316"/>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490800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4155B0-849C-4295-B9A3-289B82E69C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256E36F7-040C-4CF7-A4F3-566C1FB93D13}"/>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4292C5A5-93D8-46FA-9FF4-4D3FFCD21684}"/>
              </a:ext>
            </a:extLst>
          </p:cNvPr>
          <p:cNvSpPr>
            <a:spLocks noGrp="1"/>
          </p:cNvSpPr>
          <p:nvPr>
            <p:ph type="dt" sz="half" idx="14"/>
          </p:nvPr>
        </p:nvSpPr>
        <p:spPr/>
        <p:txBody>
          <a:bodyPr/>
          <a:lstStyle/>
          <a:p>
            <a:fld id="{A5FC88B3-188D-304E-97D7-D16C4AA1224A}" type="datetime1">
              <a:rPr lang="en-US" smtClean="0"/>
              <a:t>6/20/18</a:t>
            </a:fld>
            <a:endParaRPr lang="en-US"/>
          </a:p>
        </p:txBody>
      </p:sp>
      <p:pic>
        <p:nvPicPr>
          <p:cNvPr id="12" name="Picture 11">
            <a:extLst>
              <a:ext uri="{FF2B5EF4-FFF2-40B4-BE49-F238E27FC236}">
                <a16:creationId xmlns:a16="http://schemas.microsoft.com/office/drawing/2014/main" id="{5BF7D124-5D39-4F61-B959-7373F2C7651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3702021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1 line</a:t>
            </a:r>
          </a:p>
        </p:txBody>
      </p:sp>
      <p:sp>
        <p:nvSpPr>
          <p:cNvPr id="3" name="Date Placeholder 2"/>
          <p:cNvSpPr>
            <a:spLocks noGrp="1"/>
          </p:cNvSpPr>
          <p:nvPr>
            <p:ph type="dt" sz="half" idx="10"/>
          </p:nvPr>
        </p:nvSpPr>
        <p:spPr/>
        <p:txBody>
          <a:bodyPr/>
          <a:lstStyle/>
          <a:p>
            <a:fld id="{BC0B9E5A-BDCC-474C-9CC4-CECDCB1DD9A7}" type="datetime1">
              <a:rPr lang="en-US" smtClean="0"/>
              <a:t>6/20/18</a:t>
            </a:fld>
            <a:endParaRPr lang="en-US"/>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fld id="{3310D8EA-3107-4873-B9AB-DD7D3E79053A}" type="slidenum">
              <a:rPr lang="en-US" smtClean="0"/>
              <a:t>‹#›</a:t>
            </a:fld>
            <a:endParaRPr lang="en-US"/>
          </a:p>
        </p:txBody>
      </p:sp>
      <p:sp>
        <p:nvSpPr>
          <p:cNvPr id="8" name="Text Placeholder 7"/>
          <p:cNvSpPr>
            <a:spLocks noGrp="1"/>
          </p:cNvSpPr>
          <p:nvPr>
            <p:ph type="body" sz="quarter" idx="14" hasCustomPrompt="1"/>
          </p:nvPr>
        </p:nvSpPr>
        <p:spPr>
          <a:xfrm>
            <a:off x="371475" y="1861456"/>
            <a:ext cx="1273088" cy="1307592"/>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64134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7B5365D4-2452-3343-B29C-9CAEB7F9A3AE}" type="datetime1">
              <a:rPr lang="en-US" smtClean="0"/>
              <a:t>6/20/18</a:t>
            </a:fld>
            <a:endParaRPr lang="en-US"/>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fld id="{3310D8EA-3107-4873-B9AB-DD7D3E79053A}" type="slidenum">
              <a:rPr lang="en-US" smtClean="0"/>
              <a:t>‹#›</a:t>
            </a:fld>
            <a:endParaRPr lang="en-US"/>
          </a:p>
        </p:txBody>
      </p:sp>
      <p:sp>
        <p:nvSpPr>
          <p:cNvPr id="8" name="Text Placeholder 7"/>
          <p:cNvSpPr>
            <a:spLocks noGrp="1"/>
          </p:cNvSpPr>
          <p:nvPr>
            <p:ph type="body" sz="quarter" idx="14" hasCustomPrompt="1"/>
          </p:nvPr>
        </p:nvSpPr>
        <p:spPr>
          <a:xfrm>
            <a:off x="371475" y="1861456"/>
            <a:ext cx="1275588" cy="987552"/>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779850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B350426A-D2AA-B841-A172-998EF7C59AF0}" type="datetime1">
              <a:rPr lang="en-US" smtClean="0"/>
              <a:t>6/20/18</a:t>
            </a:fld>
            <a:endParaRPr lang="en-US"/>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fld id="{3310D8EA-3107-4873-B9AB-DD7D3E79053A}" type="slidenum">
              <a:rPr lang="en-US" smtClean="0"/>
              <a:t>‹#›</a:t>
            </a:fld>
            <a:endParaRPr lang="en-US"/>
          </a:p>
        </p:txBody>
      </p:sp>
      <p:sp>
        <p:nvSpPr>
          <p:cNvPr id="8" name="Text Placeholder 7"/>
          <p:cNvSpPr>
            <a:spLocks noGrp="1"/>
          </p:cNvSpPr>
          <p:nvPr>
            <p:ph type="body" sz="quarter" idx="14" hasCustomPrompt="1"/>
          </p:nvPr>
        </p:nvSpPr>
        <p:spPr>
          <a:xfrm>
            <a:off x="371476" y="1861456"/>
            <a:ext cx="787853" cy="768096"/>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10628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8238ADEA-1268-684E-990E-6D1107CCDE98}" type="datetime1">
              <a:rPr lang="en-US" smtClean="0"/>
              <a:t>6/20/18</a:t>
            </a:fld>
            <a:endParaRPr lang="en-US"/>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fld id="{3310D8EA-3107-4873-B9AB-DD7D3E79053A}" type="slidenum">
              <a:rPr lang="en-US" smtClean="0"/>
              <a:t>‹#›</a:t>
            </a:fld>
            <a:endParaRPr lang="en-US"/>
          </a:p>
        </p:txBody>
      </p:sp>
      <p:sp>
        <p:nvSpPr>
          <p:cNvPr id="9" name="Text Placeholder 8"/>
          <p:cNvSpPr>
            <a:spLocks noGrp="1"/>
          </p:cNvSpPr>
          <p:nvPr>
            <p:ph type="body" sz="quarter" idx="18" hasCustomPrompt="1"/>
          </p:nvPr>
        </p:nvSpPr>
        <p:spPr>
          <a:xfrm>
            <a:off x="371475" y="1861456"/>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 </a:t>
            </a:r>
            <a:endParaRPr lang="en-US" sz="1200"/>
          </a:p>
        </p:txBody>
      </p:sp>
    </p:spTree>
    <p:custDataLst>
      <p:tags r:id="rId1"/>
    </p:custDataLst>
    <p:extLst>
      <p:ext uri="{BB962C8B-B14F-4D97-AF65-F5344CB8AC3E}">
        <p14:creationId xmlns:p14="http://schemas.microsoft.com/office/powerpoint/2010/main" val="746468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B0F05144-D549-764A-BC72-2369083EF94E}" type="datetime1">
              <a:rPr lang="en-US" smtClean="0"/>
              <a:t>6/20/18</a:t>
            </a:fld>
            <a:endParaRPr lang="en-US"/>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fld id="{3310D8EA-3107-4873-B9AB-DD7D3E79053A}" type="slidenum">
              <a:rPr lang="en-US" smtClean="0"/>
              <a:t>‹#›</a:t>
            </a:fld>
            <a:endParaRPr lang="en-US"/>
          </a:p>
        </p:txBody>
      </p:sp>
      <p:sp>
        <p:nvSpPr>
          <p:cNvPr id="9" name="Text Placeholder 8"/>
          <p:cNvSpPr>
            <a:spLocks noGrp="1"/>
          </p:cNvSpPr>
          <p:nvPr>
            <p:ph type="body" sz="quarter" idx="18" hasCustomPrompt="1"/>
          </p:nvPr>
        </p:nvSpPr>
        <p:spPr>
          <a:xfrm>
            <a:off x="371475" y="1861457"/>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 </a:t>
            </a:r>
            <a:endParaRPr lang="en-US" sz="1200"/>
          </a:p>
        </p:txBody>
      </p:sp>
    </p:spTree>
    <p:custDataLst>
      <p:tags r:id="rId1"/>
    </p:custDataLst>
    <p:extLst>
      <p:ext uri="{BB962C8B-B14F-4D97-AF65-F5344CB8AC3E}">
        <p14:creationId xmlns:p14="http://schemas.microsoft.com/office/powerpoint/2010/main" val="91242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FA49EA86-E1B3-D840-96B4-2D75FC7D080D}" type="datetime1">
              <a:rPr lang="en-US" smtClean="0"/>
              <a:t>6/20/18</a:t>
            </a:fld>
            <a:endParaRPr lang="en-US"/>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fld id="{3310D8EA-3107-4873-B9AB-DD7D3E79053A}" type="slidenum">
              <a:rPr lang="en-US" smtClean="0"/>
              <a:t>‹#›</a:t>
            </a:fld>
            <a:endParaRPr lang="en-US"/>
          </a:p>
        </p:txBody>
      </p:sp>
      <p:sp>
        <p:nvSpPr>
          <p:cNvPr id="9" name="Text Placeholder 8"/>
          <p:cNvSpPr>
            <a:spLocks noGrp="1"/>
          </p:cNvSpPr>
          <p:nvPr>
            <p:ph type="body" sz="quarter" idx="18" hasCustomPrompt="1"/>
          </p:nvPr>
        </p:nvSpPr>
        <p:spPr>
          <a:xfrm>
            <a:off x="371475" y="186145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 </a:t>
            </a:r>
            <a:endParaRPr lang="en-US" sz="1200"/>
          </a:p>
        </p:txBody>
      </p:sp>
    </p:spTree>
    <p:custDataLst>
      <p:tags r:id="rId1"/>
    </p:custDataLst>
    <p:extLst>
      <p:ext uri="{BB962C8B-B14F-4D97-AF65-F5344CB8AC3E}">
        <p14:creationId xmlns:p14="http://schemas.microsoft.com/office/powerpoint/2010/main" val="711824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C22132-F380-0E4A-AAEB-72E7D47151BB}" type="datetime1">
              <a:rPr lang="en-US" smtClean="0"/>
              <a:t>6/20/18</a:t>
            </a:fld>
            <a:endParaRPr lang="en-US"/>
          </a:p>
        </p:txBody>
      </p:sp>
      <p:sp>
        <p:nvSpPr>
          <p:cNvPr id="3" name="Footer Placeholder 2"/>
          <p:cNvSpPr>
            <a:spLocks noGrp="1"/>
          </p:cNvSpPr>
          <p:nvPr>
            <p:ph type="ftr" sz="quarter" idx="11"/>
          </p:nvPr>
        </p:nvSpPr>
        <p:spPr>
          <a:xfrm>
            <a:off x="3100388" y="6486983"/>
            <a:ext cx="5314950" cy="365125"/>
          </a:xfrm>
          <a:prstGeom prst="rect">
            <a:avLst/>
          </a:prstGeom>
        </p:spPr>
        <p:txBody>
          <a:bodyPr/>
          <a:lstStyle/>
          <a:p>
            <a:r>
              <a:rPr lang="en-US"/>
              <a:t>Confidential property of Optum. Do not distribute or reproduce without express permission from Optum.</a:t>
            </a: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fld id="{3310D8EA-3107-4873-B9AB-DD7D3E79053A}" type="slidenum">
              <a:rPr lang="en-US" smtClean="0"/>
              <a:t>‹#›</a:t>
            </a:fld>
            <a:endParaRPr lang="en-US"/>
          </a:p>
        </p:txBody>
      </p:sp>
      <p:sp>
        <p:nvSpPr>
          <p:cNvPr id="7" name="Text Placeholder 6"/>
          <p:cNvSpPr>
            <a:spLocks noGrp="1"/>
          </p:cNvSpPr>
          <p:nvPr>
            <p:ph type="body" sz="quarter" idx="13" hasCustomPrompt="1"/>
          </p:nvPr>
        </p:nvSpPr>
        <p:spPr>
          <a:xfrm>
            <a:off x="3384947" y="2975656"/>
            <a:ext cx="2374106"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16922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759988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681753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271399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825D86-6339-4FA5-BF31-FB0E1B56D0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40C08FE4-162A-4EFF-AF07-50DD505ED48B}"/>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baseline="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10B9D10F-4F85-47EB-BB69-0ED9FC2465EB}"/>
              </a:ext>
            </a:extLst>
          </p:cNvPr>
          <p:cNvSpPr>
            <a:spLocks noGrp="1"/>
          </p:cNvSpPr>
          <p:nvPr>
            <p:ph type="dt" sz="half" idx="14"/>
          </p:nvPr>
        </p:nvSpPr>
        <p:spPr/>
        <p:txBody>
          <a:bodyPr/>
          <a:lstStyle/>
          <a:p>
            <a:fld id="{128CB145-5EA2-754D-8CDE-BD68346B91AE}" type="datetime1">
              <a:rPr lang="en-US" smtClean="0"/>
              <a:t>6/20/18</a:t>
            </a:fld>
            <a:endParaRPr lang="en-US"/>
          </a:p>
        </p:txBody>
      </p:sp>
      <p:pic>
        <p:nvPicPr>
          <p:cNvPr id="12" name="Picture 11">
            <a:extLst>
              <a:ext uri="{FF2B5EF4-FFF2-40B4-BE49-F238E27FC236}">
                <a16:creationId xmlns:a16="http://schemas.microsoft.com/office/drawing/2014/main" id="{AD32E20C-6241-49CC-8812-6F1CC5574200}"/>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4700212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72532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8048427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2DD5A-027B-5049-9814-0E9AF1E2F97C}" type="datetime1">
              <a:rPr lang="en-US" smtClean="0"/>
              <a:t>6/20/18</a:t>
            </a:fld>
            <a:endParaRPr lang="en-US"/>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fld id="{3310D8EA-3107-4873-B9AB-DD7D3E79053A}" type="slidenum">
              <a:rPr lang="en-US" smtClean="0"/>
              <a:t>‹#›</a:t>
            </a:fld>
            <a:endParaRPr lang="en-US"/>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22314622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r>
              <a:rPr lang="en-US" sz="3200"/>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r>
              <a:rPr lang="en-US" sz="2000"/>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4119266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FBAD913-FA8F-4041-B8E0-31D7DFAB533E}" type="datetime1">
              <a:rPr lang="en-US" smtClean="0">
                <a:solidFill>
                  <a:srgbClr val="000000"/>
                </a:solidFill>
                <a:ea typeface="Osaka" pitchFamily="1" charset="-128"/>
              </a:rPr>
              <a:pPr algn="r" fontAlgn="base">
                <a:spcBef>
                  <a:spcPct val="0"/>
                </a:spcBef>
                <a:spcAft>
                  <a:spcPct val="0"/>
                </a:spcAft>
              </a:pPr>
              <a:t>6/20/18</a:t>
            </a:fld>
            <a:endParaRPr lang="en-US">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164592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prstGeom prst="rect">
            <a:avLst/>
          </a:prstGeo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7617057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AC86A59-F7D2-6A4D-BE52-4C75C405AAF2}" type="datetime1">
              <a:rPr lang="en-US" smtClean="0">
                <a:solidFill>
                  <a:srgbClr val="000000"/>
                </a:solidFill>
                <a:ea typeface="Osaka" pitchFamily="1" charset="-128"/>
              </a:rPr>
              <a:pPr algn="r" fontAlgn="base">
                <a:spcBef>
                  <a:spcPct val="0"/>
                </a:spcBef>
                <a:spcAft>
                  <a:spcPct val="0"/>
                </a:spcAft>
              </a:pPr>
              <a:t>6/20/18</a:t>
            </a:fld>
            <a:endParaRPr lang="en-US">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0574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36233738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EFB2951-FAA4-4D45-8759-C25C272B05CF}" type="datetime1">
              <a:rPr lang="en-US" smtClean="0">
                <a:solidFill>
                  <a:srgbClr val="000000"/>
                </a:solidFill>
                <a:ea typeface="Osaka" pitchFamily="1" charset="-128"/>
              </a:rPr>
              <a:pPr algn="r" fontAlgn="base">
                <a:spcBef>
                  <a:spcPct val="0"/>
                </a:spcBef>
                <a:spcAft>
                  <a:spcPct val="0"/>
                </a:spcAft>
              </a:pPr>
              <a:t>6/20/18</a:t>
            </a:fld>
            <a:endParaRPr lang="en-US">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7432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80801179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4723A34-4886-6341-907E-3CF96107BEB5}" type="datetime1">
              <a:rPr lang="en-US" smtClean="0">
                <a:solidFill>
                  <a:srgbClr val="000000"/>
                </a:solidFill>
                <a:ea typeface="Osaka" pitchFamily="1" charset="-128"/>
              </a:rPr>
              <a:pPr algn="r" fontAlgn="base">
                <a:spcBef>
                  <a:spcPct val="0"/>
                </a:spcBef>
                <a:spcAft>
                  <a:spcPct val="0"/>
                </a:spcAft>
              </a:pPr>
              <a:t>6/20/18</a:t>
            </a:fld>
            <a:endParaRPr lang="en-US">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4" y="1828801"/>
            <a:ext cx="41148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00717878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574142A-C9ED-F248-9FC9-0189019F6805}" type="datetime1">
              <a:rPr lang="en-US" smtClean="0">
                <a:solidFill>
                  <a:srgbClr val="000000"/>
                </a:solidFill>
                <a:ea typeface="Osaka" pitchFamily="1" charset="-128"/>
              </a:rPr>
              <a:pPr algn="r" fontAlgn="base">
                <a:spcBef>
                  <a:spcPct val="0"/>
                </a:spcBef>
                <a:spcAft>
                  <a:spcPct val="0"/>
                </a:spcAft>
              </a:pPr>
              <a:t>6/20/18</a:t>
            </a:fld>
            <a:endParaRPr lang="en-US">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a:solidFill>
                <a:srgbClr val="000000"/>
              </a:solidFill>
              <a:ea typeface="Osaka" pitchFamily="1" charset="-128"/>
            </a:endParaRPr>
          </a:p>
        </p:txBody>
      </p:sp>
      <p:sp>
        <p:nvSpPr>
          <p:cNvPr id="15" name="Picture Placeholder 8"/>
          <p:cNvSpPr>
            <a:spLocks noGrp="1"/>
          </p:cNvSpPr>
          <p:nvPr>
            <p:ph type="pic" sz="quarter" idx="23" hasCustomPrompt="1"/>
          </p:nvPr>
        </p:nvSpPr>
        <p:spPr>
          <a:xfrm>
            <a:off x="393247" y="1828800"/>
            <a:ext cx="4178753"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900"/>
          </a:p>
          <a:p>
            <a:endParaRPr lang="en-US"/>
          </a:p>
        </p:txBody>
      </p:sp>
      <p:sp>
        <p:nvSpPr>
          <p:cNvPr id="16" name="Text Placeholder 7"/>
          <p:cNvSpPr>
            <a:spLocks noGrp="1"/>
          </p:cNvSpPr>
          <p:nvPr>
            <p:ph type="body" sz="quarter" idx="24" hasCustomPrompt="1"/>
          </p:nvPr>
        </p:nvSpPr>
        <p:spPr>
          <a:xfrm>
            <a:off x="1883228" y="4470400"/>
            <a:ext cx="2688771" cy="1435100"/>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900"/>
          </a:p>
          <a:p>
            <a:endParaRPr lang="en-US"/>
          </a:p>
        </p:txBody>
      </p:sp>
      <p:sp>
        <p:nvSpPr>
          <p:cNvPr id="18" name="Text Placeholder 7"/>
          <p:cNvSpPr>
            <a:spLocks noGrp="1"/>
          </p:cNvSpPr>
          <p:nvPr>
            <p:ph type="body" sz="quarter" idx="26" hasCustomPrompt="1"/>
          </p:nvPr>
        </p:nvSpPr>
        <p:spPr>
          <a:xfrm>
            <a:off x="6169914" y="4470400"/>
            <a:ext cx="2688336" cy="1435100"/>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499525775"/>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110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607F0BCB-8288-9D4D-9EBF-F69601F6512F}" type="datetime1">
              <a:rPr lang="en-US" smtClean="0">
                <a:solidFill>
                  <a:srgbClr val="000000"/>
                </a:solidFill>
                <a:ea typeface="Osaka" pitchFamily="1" charset="-128"/>
              </a:rPr>
              <a:pPr algn="r" fontAlgn="base">
                <a:spcBef>
                  <a:spcPct val="0"/>
                </a:spcBef>
                <a:spcAft>
                  <a:spcPct val="0"/>
                </a:spcAft>
              </a:pPr>
              <a:t>6/20/18</a:t>
            </a:fld>
            <a:endParaRPr lang="en-US">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a:solidFill>
                <a:srgbClr val="000000"/>
              </a:solidFill>
              <a:ea typeface="Osaka" pitchFamily="1" charset="-128"/>
            </a:endParaRPr>
          </a:p>
        </p:txBody>
      </p:sp>
      <p:sp>
        <p:nvSpPr>
          <p:cNvPr id="8" name="Text Placeholder 7"/>
          <p:cNvSpPr>
            <a:spLocks noGrp="1"/>
          </p:cNvSpPr>
          <p:nvPr>
            <p:ph type="body" sz="quarter" idx="14" hasCustomPrompt="1"/>
          </p:nvPr>
        </p:nvSpPr>
        <p:spPr>
          <a:xfrm>
            <a:off x="1653241" y="3873724"/>
            <a:ext cx="1558019" cy="2031776"/>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900"/>
          </a:p>
        </p:txBody>
      </p:sp>
      <p:sp>
        <p:nvSpPr>
          <p:cNvPr id="16" name="Text Placeholder 7"/>
          <p:cNvSpPr>
            <a:spLocks noGrp="1"/>
          </p:cNvSpPr>
          <p:nvPr>
            <p:ph type="body" sz="quarter" idx="24" hasCustomPrompt="1"/>
          </p:nvPr>
        </p:nvSpPr>
        <p:spPr>
          <a:xfrm>
            <a:off x="4489134" y="3873724"/>
            <a:ext cx="1558019" cy="2031776"/>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900"/>
          </a:p>
        </p:txBody>
      </p:sp>
      <p:sp>
        <p:nvSpPr>
          <p:cNvPr id="18" name="Text Placeholder 7"/>
          <p:cNvSpPr>
            <a:spLocks noGrp="1"/>
          </p:cNvSpPr>
          <p:nvPr>
            <p:ph type="body" sz="quarter" idx="26" hasCustomPrompt="1"/>
          </p:nvPr>
        </p:nvSpPr>
        <p:spPr>
          <a:xfrm>
            <a:off x="7324889" y="3873724"/>
            <a:ext cx="1558019" cy="2031776"/>
          </a:xfrm>
          <a:prstGeom prst="rect">
            <a:avLst/>
          </a:prstGeo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0585742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6858000"/>
          </a:xfrm>
          <a:solidFill>
            <a:schemeClr val="accent4"/>
          </a:solidFill>
        </p:spPr>
        <p:txBody>
          <a:bodyPr/>
          <a:lstStyle>
            <a:lvl1pPr>
              <a:defRPr/>
            </a:lvl1pPr>
          </a:lstStyle>
          <a:p>
            <a:r>
              <a:rPr lang="en-US"/>
              <a:t>Click picture icon in middle of slide to add full bleed picture</a:t>
            </a:r>
          </a:p>
        </p:txBody>
      </p:sp>
      <p:sp>
        <p:nvSpPr>
          <p:cNvPr id="14" name="Text Placeholder 3"/>
          <p:cNvSpPr>
            <a:spLocks noGrp="1"/>
          </p:cNvSpPr>
          <p:nvPr>
            <p:ph type="body" sz="quarter" idx="16" hasCustomPrompt="1"/>
          </p:nvPr>
        </p:nvSpPr>
        <p:spPr>
          <a:xfrm>
            <a:off x="0" y="-5893"/>
            <a:ext cx="9144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a16="http://schemas.microsoft.com/office/drawing/2014/main" id="{8AB7FC00-CAEB-4AC6-9A32-953D75FDB1CB}"/>
              </a:ext>
            </a:extLst>
          </p:cNvPr>
          <p:cNvSpPr>
            <a:spLocks noGrp="1"/>
          </p:cNvSpPr>
          <p:nvPr>
            <p:ph type="body" sz="quarter" idx="17" hasCustomPrompt="1"/>
          </p:nvPr>
        </p:nvSpPr>
        <p:spPr>
          <a:xfrm>
            <a:off x="355196" y="5760556"/>
            <a:ext cx="2197555" cy="716444"/>
          </a:xfrm>
          <a:blipFill>
            <a:blip r:embed="rId3"/>
            <a:stretch>
              <a:fillRect/>
            </a:stretch>
          </a:blipFill>
        </p:spPr>
        <p:txBody>
          <a:bodyPr/>
          <a:lstStyle/>
          <a:p>
            <a:pPr lvl="0"/>
            <a:r>
              <a:rPr lang="en-US" dirty="0"/>
              <a:t> </a:t>
            </a:r>
          </a:p>
        </p:txBody>
      </p:sp>
      <p:sp>
        <p:nvSpPr>
          <p:cNvPr id="4" name="Date Placeholder 3">
            <a:extLst>
              <a:ext uri="{FF2B5EF4-FFF2-40B4-BE49-F238E27FC236}">
                <a16:creationId xmlns:a16="http://schemas.microsoft.com/office/drawing/2014/main" id="{EA33E926-4D19-4F32-8112-EB03CC209DF3}"/>
              </a:ext>
            </a:extLst>
          </p:cNvPr>
          <p:cNvSpPr>
            <a:spLocks noGrp="1"/>
          </p:cNvSpPr>
          <p:nvPr>
            <p:ph type="dt" sz="half" idx="18"/>
          </p:nvPr>
        </p:nvSpPr>
        <p:spPr/>
        <p:txBody>
          <a:bodyPr/>
          <a:lstStyle/>
          <a:p>
            <a:fld id="{B6E1A88B-A652-8F44-A5F9-5E71904FF2E5}" type="datetime1">
              <a:rPr lang="en-US" smtClean="0"/>
              <a:t>6/20/18</a:t>
            </a:fld>
            <a:endParaRPr lang="en-US"/>
          </a:p>
        </p:txBody>
      </p:sp>
      <p:sp>
        <p:nvSpPr>
          <p:cNvPr id="18" name="Rectangle 17">
            <a:extLst>
              <a:ext uri="{FF2B5EF4-FFF2-40B4-BE49-F238E27FC236}">
                <a16:creationId xmlns:a16="http://schemas.microsoft.com/office/drawing/2014/main" id="{953CF5D8-A7D2-44FE-998F-D0C95902ED42}"/>
              </a:ext>
            </a:extLst>
          </p:cNvPr>
          <p:cNvSpPr/>
          <p:nvPr userDrawn="1"/>
        </p:nvSpPr>
        <p:spPr bwMode="gray">
          <a:xfrm>
            <a:off x="9163022"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a:t>4 STEPS to customizing this title slide</a:t>
            </a:r>
          </a:p>
          <a:p>
            <a:pPr marL="342900" indent="-342900" algn="l">
              <a:buFont typeface="+mj-lt"/>
              <a:buAutoNum type="arabicPeriod"/>
            </a:pPr>
            <a:r>
              <a:rPr lang="en-US" sz="1400"/>
              <a:t>Right click on presentation title placeholder &gt; Send to Back</a:t>
            </a:r>
          </a:p>
          <a:p>
            <a:pPr marL="342900" indent="-342900" algn="l">
              <a:buFont typeface="+mj-lt"/>
              <a:buAutoNum type="arabicPeriod"/>
            </a:pPr>
            <a:r>
              <a:rPr lang="en-US" sz="1400"/>
              <a:t>Select white gradient overlay &gt; Send to Back</a:t>
            </a:r>
          </a:p>
          <a:p>
            <a:pPr marL="342900" indent="-342900" algn="l">
              <a:buFont typeface="+mj-lt"/>
              <a:buAutoNum type="arabicPeriod"/>
            </a:pPr>
            <a:r>
              <a:rPr lang="en-US" sz="1400"/>
              <a:t>Click on Picture icon in center of picture placeholder &gt; Navigate to image &gt; Insert</a:t>
            </a:r>
          </a:p>
          <a:p>
            <a:pPr marL="342900" indent="-342900" algn="l">
              <a:buFont typeface="+mj-lt"/>
              <a:buAutoNum type="arabicPeriod"/>
            </a:pPr>
            <a:r>
              <a:rPr lang="en-US" sz="1400"/>
              <a:t>Right click on Slide Thumbnail &gt; Hit Reset</a:t>
            </a:r>
            <a:br>
              <a:rPr lang="en-US" sz="1400"/>
            </a:br>
            <a:br>
              <a:rPr lang="en-US" sz="1400"/>
            </a:br>
            <a:r>
              <a:rPr lang="en-US" sz="140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a16="http://schemas.microsoft.com/office/drawing/2014/main" id="{8B882037-743A-43E9-AF64-DF4B49C731C9}"/>
              </a:ext>
            </a:extLst>
          </p:cNvPr>
          <p:cNvSpPr/>
          <p:nvPr userDrawn="1"/>
        </p:nvSpPr>
        <p:spPr bwMode="gray">
          <a:xfrm>
            <a:off x="11347423"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691216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90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03F8F8A-0676-B34E-8A58-0EE149B6B11E}" type="datetime1">
              <a:rPr lang="en-US" smtClean="0">
                <a:solidFill>
                  <a:srgbClr val="000000"/>
                </a:solidFill>
                <a:ea typeface="Osaka" pitchFamily="1" charset="-128"/>
              </a:rPr>
              <a:pPr algn="r" fontAlgn="base">
                <a:spcBef>
                  <a:spcPct val="0"/>
                </a:spcBef>
                <a:spcAft>
                  <a:spcPct val="0"/>
                </a:spcAft>
              </a:pPr>
              <a:t>6/20/18</a:t>
            </a:fld>
            <a:endParaRPr lang="en-US">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a:solidFill>
                <a:srgbClr val="000000"/>
              </a:solidFill>
              <a:ea typeface="Osaka" pitchFamily="1" charset="-128"/>
            </a:endParaRPr>
          </a:p>
        </p:txBody>
      </p:sp>
      <p:sp>
        <p:nvSpPr>
          <p:cNvPr id="15" name="Picture Placeholder 8"/>
          <p:cNvSpPr>
            <a:spLocks noGrp="1"/>
          </p:cNvSpPr>
          <p:nvPr>
            <p:ph type="pic" sz="quarter" idx="23" hasCustomPrompt="1"/>
          </p:nvPr>
        </p:nvSpPr>
        <p:spPr>
          <a:xfrm>
            <a:off x="2500313" y="1828801"/>
            <a:ext cx="2118122"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900"/>
          </a:p>
        </p:txBody>
      </p:sp>
      <p:sp>
        <p:nvSpPr>
          <p:cNvPr id="17" name="Picture Placeholder 8"/>
          <p:cNvSpPr>
            <a:spLocks noGrp="1"/>
          </p:cNvSpPr>
          <p:nvPr>
            <p:ph type="pic" sz="quarter" idx="25" hasCustomPrompt="1"/>
          </p:nvPr>
        </p:nvSpPr>
        <p:spPr>
          <a:xfrm>
            <a:off x="4618434" y="1826531"/>
            <a:ext cx="211633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900"/>
          </a:p>
        </p:txBody>
      </p:sp>
      <p:sp>
        <p:nvSpPr>
          <p:cNvPr id="13" name="Picture Placeholder 8"/>
          <p:cNvSpPr>
            <a:spLocks noGrp="1"/>
          </p:cNvSpPr>
          <p:nvPr>
            <p:ph type="pic" sz="quarter" idx="27" hasCustomPrompt="1"/>
          </p:nvPr>
        </p:nvSpPr>
        <p:spPr>
          <a:xfrm>
            <a:off x="6732985" y="1826531"/>
            <a:ext cx="212526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900"/>
          </a:p>
        </p:txBody>
      </p:sp>
      <p:sp>
        <p:nvSpPr>
          <p:cNvPr id="8" name="Text Placeholder 7"/>
          <p:cNvSpPr>
            <a:spLocks noGrp="1"/>
          </p:cNvSpPr>
          <p:nvPr>
            <p:ph type="body" sz="quarter" idx="14" hasCustomPrompt="1"/>
          </p:nvPr>
        </p:nvSpPr>
        <p:spPr>
          <a:xfrm>
            <a:off x="1404257" y="2971800"/>
            <a:ext cx="1096055" cy="1439408"/>
          </a:xfrm>
          <a:prstGeom prst="rect">
            <a:avLst/>
          </a:prstGeo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prstGeom prst="rect">
            <a:avLst/>
          </a:prstGeo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prstGeom prst="rect">
            <a:avLst/>
          </a:prstGeo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prstGeom prst="rect">
            <a:avLst/>
          </a:prstGeo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17784389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90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1B2D728-38EF-8B46-B5F2-14915580E6B1}" type="datetime1">
              <a:rPr lang="en-US" smtClean="0">
                <a:solidFill>
                  <a:srgbClr val="000000"/>
                </a:solidFill>
                <a:ea typeface="Osaka" pitchFamily="1" charset="-128"/>
              </a:rPr>
              <a:pPr algn="r" fontAlgn="base">
                <a:spcBef>
                  <a:spcPct val="0"/>
                </a:spcBef>
                <a:spcAft>
                  <a:spcPct val="0"/>
                </a:spcAft>
              </a:pPr>
              <a:t>6/20/18</a:t>
            </a:fld>
            <a:endParaRPr lang="en-US">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a:solidFill>
                <a:srgbClr val="000000"/>
              </a:solidFill>
              <a:ea typeface="Osaka" pitchFamily="1" charset="-128"/>
            </a:endParaRPr>
          </a:p>
        </p:txBody>
      </p:sp>
      <p:sp>
        <p:nvSpPr>
          <p:cNvPr id="15" name="Picture Placeholder 8"/>
          <p:cNvSpPr>
            <a:spLocks noGrp="1"/>
          </p:cNvSpPr>
          <p:nvPr>
            <p:ph type="pic" sz="quarter" idx="23" hasCustomPrompt="1"/>
          </p:nvPr>
        </p:nvSpPr>
        <p:spPr>
          <a:xfrm>
            <a:off x="208284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900"/>
          </a:p>
        </p:txBody>
      </p:sp>
      <p:sp>
        <p:nvSpPr>
          <p:cNvPr id="17" name="Picture Placeholder 8"/>
          <p:cNvSpPr>
            <a:spLocks noGrp="1"/>
          </p:cNvSpPr>
          <p:nvPr>
            <p:ph type="pic" sz="quarter" idx="25" hasCustomPrompt="1"/>
          </p:nvPr>
        </p:nvSpPr>
        <p:spPr>
          <a:xfrm>
            <a:off x="3779921" y="1826532"/>
            <a:ext cx="1680210" cy="1974141"/>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900"/>
          </a:p>
        </p:txBody>
      </p:sp>
      <p:sp>
        <p:nvSpPr>
          <p:cNvPr id="13" name="Picture Placeholder 8"/>
          <p:cNvSpPr>
            <a:spLocks noGrp="1"/>
          </p:cNvSpPr>
          <p:nvPr>
            <p:ph type="pic" sz="quarter" idx="27" hasCustomPrompt="1"/>
          </p:nvPr>
        </p:nvSpPr>
        <p:spPr>
          <a:xfrm>
            <a:off x="547700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900"/>
          </a:p>
        </p:txBody>
      </p:sp>
      <p:sp>
        <p:nvSpPr>
          <p:cNvPr id="19" name="Picture Placeholder 8"/>
          <p:cNvSpPr>
            <a:spLocks noGrp="1"/>
          </p:cNvSpPr>
          <p:nvPr>
            <p:ph type="pic" sz="quarter" idx="29" hasCustomPrompt="1"/>
          </p:nvPr>
        </p:nvSpPr>
        <p:spPr>
          <a:xfrm>
            <a:off x="717408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Click icon to add picture – see link at right for image resources</a:t>
            </a:r>
            <a:endParaRPr lang="en-US" sz="900"/>
          </a:p>
        </p:txBody>
      </p:sp>
      <p:sp>
        <p:nvSpPr>
          <p:cNvPr id="8" name="Text Placeholder 7"/>
          <p:cNvSpPr>
            <a:spLocks noGrp="1"/>
          </p:cNvSpPr>
          <p:nvPr>
            <p:ph type="body" sz="quarter" idx="14" hasCustomPrompt="1"/>
          </p:nvPr>
        </p:nvSpPr>
        <p:spPr>
          <a:xfrm>
            <a:off x="1228452" y="2700790"/>
            <a:ext cx="837520" cy="1099883"/>
          </a:xfrm>
          <a:prstGeom prst="rect">
            <a:avLst/>
          </a:prstGeo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prstGeom prst="rect">
            <a:avLst/>
          </a:prstGeo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prstGeom prst="rect">
            <a:avLst/>
          </a:prstGeo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prstGeom prst="rect">
            <a:avLst/>
          </a:prstGeo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prstGeom prst="rect">
            <a:avLst/>
          </a:prstGeo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2348126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CA084BDB-E483-4A4F-848D-14271EE97A27}" type="datetime1">
              <a:rPr lang="en-US" smtClean="0">
                <a:solidFill>
                  <a:srgbClr val="000000"/>
                </a:solidFill>
                <a:ea typeface="Osaka" pitchFamily="1" charset="-128"/>
              </a:rPr>
              <a:pPr algn="r" fontAlgn="base">
                <a:spcBef>
                  <a:spcPct val="0"/>
                </a:spcBef>
                <a:spcAft>
                  <a:spcPct val="0"/>
                </a:spcAft>
              </a:pPr>
              <a:t>6/20/18</a:t>
            </a:fld>
            <a:endParaRPr lang="en-US">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7"/>
            <a:ext cx="1645920" cy="1970316"/>
          </a:xfrm>
          <a:prstGeom prst="rect">
            <a:avLst/>
          </a:prstGeo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prstGeom prst="rect">
            <a:avLst/>
          </a:prstGeo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prstGeom prst="rect">
            <a:avLst/>
          </a:prstGeo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prstGeom prst="rect">
            <a:avLst/>
          </a:prstGeo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prstGeom prst="rect">
            <a:avLst/>
          </a:prstGeo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566730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C0B9E5A-BDCC-474C-9CC4-CECDCB1DD9A7}" type="datetime1">
              <a:rPr lang="en-US" smtClean="0">
                <a:solidFill>
                  <a:srgbClr val="000000"/>
                </a:solidFill>
                <a:ea typeface="Osaka" pitchFamily="1" charset="-128"/>
              </a:rPr>
              <a:pPr algn="r" fontAlgn="base">
                <a:spcBef>
                  <a:spcPct val="0"/>
                </a:spcBef>
                <a:spcAft>
                  <a:spcPct val="0"/>
                </a:spcAft>
              </a:pPr>
              <a:t>6/20/18</a:t>
            </a:fld>
            <a:endParaRPr lang="en-US">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3088" cy="1307592"/>
          </a:xfrm>
          <a:prstGeom prst="rect">
            <a:avLst/>
          </a:prstGeo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prstGeom prst="rect">
            <a:avLst/>
          </a:prstGeo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prstGeom prst="rect">
            <a:avLst/>
          </a:prstGeo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a:prstGeom prst="rect">
            <a:avLst/>
          </a:prstGeo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50256550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7B5365D4-2452-3343-B29C-9CAEB7F9A3AE}" type="datetime1">
              <a:rPr lang="en-US" smtClean="0">
                <a:solidFill>
                  <a:srgbClr val="000000"/>
                </a:solidFill>
                <a:ea typeface="Osaka" pitchFamily="1" charset="-128"/>
              </a:rPr>
              <a:pPr algn="r" fontAlgn="base">
                <a:spcBef>
                  <a:spcPct val="0"/>
                </a:spcBef>
                <a:spcAft>
                  <a:spcPct val="0"/>
                </a:spcAft>
              </a:pPr>
              <a:t>6/20/18</a:t>
            </a:fld>
            <a:endParaRPr lang="en-US">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5588" cy="987552"/>
          </a:xfrm>
          <a:prstGeom prst="rect">
            <a:avLst/>
          </a:prstGeo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prstGeom prst="rect">
            <a:avLst/>
          </a:prstGeo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prstGeom prst="rect">
            <a:avLst/>
          </a:prstGeo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prstGeom prst="rect">
            <a:avLst/>
          </a:prstGeo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93746659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350426A-D2AA-B841-A172-998EF7C59AF0}" type="datetime1">
              <a:rPr lang="en-US" smtClean="0">
                <a:solidFill>
                  <a:srgbClr val="000000"/>
                </a:solidFill>
                <a:ea typeface="Osaka" pitchFamily="1" charset="-128"/>
              </a:rPr>
              <a:pPr algn="r" fontAlgn="base">
                <a:spcBef>
                  <a:spcPct val="0"/>
                </a:spcBef>
                <a:spcAft>
                  <a:spcPct val="0"/>
                </a:spcAft>
              </a:pPr>
              <a:t>6/20/18</a:t>
            </a:fld>
            <a:endParaRPr lang="en-US">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6" y="1861456"/>
            <a:ext cx="787853" cy="768096"/>
          </a:xfrm>
          <a:prstGeom prst="rect">
            <a:avLst/>
          </a:prstGeo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prstGeom prst="rect">
            <a:avLst/>
          </a:prstGeo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prstGeom prst="rect">
            <a:avLst/>
          </a:prstGeo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prstGeom prst="rect">
            <a:avLst/>
          </a:prstGeo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prstGeom prst="rect">
            <a:avLst/>
          </a:prstGeo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629146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238ADEA-1268-684E-990E-6D1107CCDE98}" type="datetime1">
              <a:rPr lang="en-US" smtClean="0">
                <a:solidFill>
                  <a:srgbClr val="000000"/>
                </a:solidFill>
                <a:ea typeface="Osaka" pitchFamily="1" charset="-128"/>
              </a:rPr>
              <a:pPr algn="r" fontAlgn="base">
                <a:spcBef>
                  <a:spcPct val="0"/>
                </a:spcBef>
                <a:spcAft>
                  <a:spcPct val="0"/>
                </a:spcAft>
              </a:pPr>
              <a:t>6/20/18</a:t>
            </a:fld>
            <a:endParaRPr lang="en-US">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6"/>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 </a:t>
            </a:r>
            <a:endParaRPr lang="en-US" sz="1200"/>
          </a:p>
        </p:txBody>
      </p:sp>
    </p:spTree>
    <p:custDataLst>
      <p:tags r:id="rId1"/>
    </p:custDataLst>
    <p:extLst>
      <p:ext uri="{BB962C8B-B14F-4D97-AF65-F5344CB8AC3E}">
        <p14:creationId xmlns:p14="http://schemas.microsoft.com/office/powerpoint/2010/main" val="2023807439"/>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0F05144-D549-764A-BC72-2369083EF94E}" type="datetime1">
              <a:rPr lang="en-US" smtClean="0">
                <a:solidFill>
                  <a:srgbClr val="000000"/>
                </a:solidFill>
                <a:ea typeface="Osaka" pitchFamily="1" charset="-128"/>
              </a:rPr>
              <a:pPr algn="r" fontAlgn="base">
                <a:spcBef>
                  <a:spcPct val="0"/>
                </a:spcBef>
                <a:spcAft>
                  <a:spcPct val="0"/>
                </a:spcAft>
              </a:pPr>
              <a:t>6/20/18</a:t>
            </a:fld>
            <a:endParaRPr lang="en-US">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7"/>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 </a:t>
            </a:r>
            <a:endParaRPr lang="en-US" sz="1200"/>
          </a:p>
        </p:txBody>
      </p:sp>
    </p:spTree>
    <p:custDataLst>
      <p:tags r:id="rId1"/>
    </p:custDataLst>
    <p:extLst>
      <p:ext uri="{BB962C8B-B14F-4D97-AF65-F5344CB8AC3E}">
        <p14:creationId xmlns:p14="http://schemas.microsoft.com/office/powerpoint/2010/main" val="307936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w/photo | case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FA49EA86-E1B3-D840-96B4-2D75FC7D080D}" type="datetime1">
              <a:rPr lang="en-US" smtClean="0">
                <a:solidFill>
                  <a:srgbClr val="000000"/>
                </a:solidFill>
                <a:ea typeface="Osaka" pitchFamily="1" charset="-128"/>
              </a:rPr>
              <a:pPr algn="r" fontAlgn="base">
                <a:spcBef>
                  <a:spcPct val="0"/>
                </a:spcBef>
                <a:spcAft>
                  <a:spcPct val="0"/>
                </a:spcAft>
              </a:pPr>
              <a:t>6/20/18</a:t>
            </a:fld>
            <a:endParaRPr lang="en-US">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 </a:t>
            </a:r>
            <a:endParaRPr lang="en-US" sz="1200"/>
          </a:p>
        </p:txBody>
      </p:sp>
    </p:spTree>
    <p:custDataLst>
      <p:tags r:id="rId1"/>
    </p:custDataLst>
    <p:extLst>
      <p:ext uri="{BB962C8B-B14F-4D97-AF65-F5344CB8AC3E}">
        <p14:creationId xmlns:p14="http://schemas.microsoft.com/office/powerpoint/2010/main" val="387427033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4C22132-F380-0E4A-AAEB-72E7D47151BB}" type="datetime1">
              <a:rPr lang="en-US" smtClean="0">
                <a:solidFill>
                  <a:srgbClr val="000000"/>
                </a:solidFill>
                <a:ea typeface="Osaka" pitchFamily="1" charset="-128"/>
              </a:rPr>
              <a:pPr algn="r" fontAlgn="base">
                <a:spcBef>
                  <a:spcPct val="0"/>
                </a:spcBef>
                <a:spcAft>
                  <a:spcPct val="0"/>
                </a:spcAft>
              </a:pPr>
              <a:t>6/20/18</a:t>
            </a:fld>
            <a:endParaRPr lang="en-US">
              <a:solidFill>
                <a:srgbClr val="000000"/>
              </a:solidFill>
              <a:ea typeface="Osaka" pitchFamily="1" charset="-128"/>
            </a:endParaRPr>
          </a:p>
        </p:txBody>
      </p:sp>
      <p:sp>
        <p:nvSpPr>
          <p:cNvPr id="3" name="Footer Placeholder 2"/>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a:solidFill>
                <a:srgbClr val="000000"/>
              </a:solidFill>
              <a:ea typeface="Osaka" pitchFamily="1" charset="-128"/>
            </a:endParaRPr>
          </a:p>
        </p:txBody>
      </p:sp>
      <p:sp>
        <p:nvSpPr>
          <p:cNvPr id="7" name="Text Placeholder 6"/>
          <p:cNvSpPr>
            <a:spLocks noGrp="1"/>
          </p:cNvSpPr>
          <p:nvPr>
            <p:ph type="body" sz="quarter" idx="13" hasCustomPrompt="1"/>
          </p:nvPr>
        </p:nvSpPr>
        <p:spPr>
          <a:xfrm>
            <a:off x="3384947" y="2975656"/>
            <a:ext cx="2374106" cy="609373"/>
          </a:xfrm>
          <a:prstGeom prst="rect">
            <a:avLst/>
          </a:prstGeo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67232109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DEF3B30-E9D0-844C-BEF2-CE4BEB628737}" type="datetime1">
              <a:rPr lang="en-US" smtClean="0"/>
              <a:t>6/20/18</a:t>
            </a:fld>
            <a:endParaRPr lang="en-US"/>
          </a:p>
        </p:txBody>
      </p:sp>
      <p:sp>
        <p:nvSpPr>
          <p:cNvPr id="5" name="Footer Placeholder 4"/>
          <p:cNvSpPr>
            <a:spLocks noGrp="1"/>
          </p:cNvSpPr>
          <p:nvPr>
            <p:ph type="ftr" sz="quarter" idx="11"/>
          </p:nvPr>
        </p:nvSpPr>
        <p:spPr>
          <a:xfrm>
            <a:off x="3100388" y="6486983"/>
            <a:ext cx="5314950" cy="365125"/>
          </a:xfrm>
          <a:prstGeom prst="rect">
            <a:avLst/>
          </a:prstGeom>
        </p:spPr>
        <p:txBody>
          <a:bodyPr/>
          <a:lstStyle/>
          <a:p>
            <a:r>
              <a:rPr lang="en-US"/>
              <a:t>Confidential property of Optum. Do not distribute or reproduce without express permission from Optum.</a:t>
            </a:r>
          </a:p>
        </p:txBody>
      </p:sp>
      <p:sp>
        <p:nvSpPr>
          <p:cNvPr id="6" name="Slide Number Placeholder 5"/>
          <p:cNvSpPr>
            <a:spLocks noGrp="1"/>
          </p:cNvSpPr>
          <p:nvPr>
            <p:ph type="sldNum" sz="quarter" idx="12"/>
          </p:nvPr>
        </p:nvSpPr>
        <p:spPr>
          <a:xfrm>
            <a:off x="8448675" y="6486983"/>
            <a:ext cx="406854" cy="365125"/>
          </a:xfrm>
          <a:prstGeom prst="rect">
            <a:avLst/>
          </a:prstGeom>
        </p:spPr>
        <p:txBody>
          <a:bodyPr/>
          <a:lstStyle/>
          <a:p>
            <a:fld id="{3310D8EA-3107-4873-B9AB-DD7D3E79053A}" type="slidenum">
              <a:rPr lang="en-US" smtClean="0"/>
              <a:t>‹#›</a:t>
            </a:fld>
            <a:endParaRPr lang="en-US"/>
          </a:p>
        </p:txBody>
      </p:sp>
    </p:spTree>
    <p:custDataLst>
      <p:tags r:id="rId1"/>
    </p:custDataLst>
    <p:extLst>
      <p:ext uri="{BB962C8B-B14F-4D97-AF65-F5344CB8AC3E}">
        <p14:creationId xmlns:p14="http://schemas.microsoft.com/office/powerpoint/2010/main" val="9157089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676594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446317198"/>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8808340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288276215"/>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prstGeom prst="rect">
            <a:avLst/>
          </a:prstGeo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2421012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272DD5A-027B-5049-9814-0E9AF1E2F97C}" type="datetime1">
              <a:rPr lang="en-US" smtClean="0">
                <a:solidFill>
                  <a:srgbClr val="000000"/>
                </a:solidFill>
                <a:ea typeface="Osaka" pitchFamily="1" charset="-128"/>
              </a:rPr>
              <a:pPr algn="r" fontAlgn="base">
                <a:spcBef>
                  <a:spcPct val="0"/>
                </a:spcBef>
                <a:spcAft>
                  <a:spcPct val="0"/>
                </a:spcAft>
              </a:pPr>
              <a:t>6/20/18</a:t>
            </a:fld>
            <a:endParaRPr lang="en-US">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a:solidFill>
                <a:srgbClr val="000000"/>
              </a:solidFill>
              <a:ea typeface="Osaka" pitchFamily="1" charset="-128"/>
            </a:endParaRPr>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98340317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a:prstGeom prst="rect">
            <a:avLst/>
          </a:prstGeo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pPr algn="r" fontAlgn="base">
              <a:spcBef>
                <a:spcPct val="0"/>
              </a:spcBef>
              <a:spcAft>
                <a:spcPct val="0"/>
              </a:spcAft>
            </a:pPr>
            <a:r>
              <a:rPr lang="en-US" sz="3200">
                <a:solidFill>
                  <a:srgbClr val="000000"/>
                </a:solidFill>
                <a:ea typeface="Osaka" pitchFamily="1" charset="-128"/>
              </a:rPr>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pPr algn="r" fontAlgn="base">
              <a:spcBef>
                <a:spcPct val="0"/>
              </a:spcBef>
              <a:spcAft>
                <a:spcPct val="0"/>
              </a:spcAft>
            </a:pPr>
            <a:r>
              <a:rPr lang="en-US" sz="2000">
                <a:solidFill>
                  <a:srgbClr val="000000"/>
                </a:solidFill>
                <a:ea typeface="Osaka" pitchFamily="1" charset="-128"/>
              </a:rPr>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11901604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D0447F0-CC69-5347-9C2C-7BEDBA73FFFE}" type="datetime1">
              <a:rPr lang="en-US" smtClean="0"/>
              <a:t>6/20/18</a:t>
            </a:fld>
            <a:endParaRPr lang="en-US"/>
          </a:p>
        </p:txBody>
      </p:sp>
      <p:sp>
        <p:nvSpPr>
          <p:cNvPr id="6" name="Footer Placeholder 5"/>
          <p:cNvSpPr>
            <a:spLocks noGrp="1"/>
          </p:cNvSpPr>
          <p:nvPr>
            <p:ph type="ftr" sz="quarter" idx="11"/>
          </p:nvPr>
        </p:nvSpPr>
        <p:spPr>
          <a:xfrm>
            <a:off x="3100388" y="6486983"/>
            <a:ext cx="5314950" cy="365125"/>
          </a:xfrm>
          <a:prstGeom prst="rect">
            <a:avLst/>
          </a:prstGeom>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a:xfrm>
            <a:off x="8448675" y="6486983"/>
            <a:ext cx="406854" cy="365125"/>
          </a:xfrm>
          <a:prstGeom prst="rect">
            <a:avLst/>
          </a:prstGeom>
        </p:spPr>
        <p:txBody>
          <a:bodyPr/>
          <a:lstStyle/>
          <a:p>
            <a:fld id="{3310D8EA-3107-4873-B9AB-DD7D3E79053A}" type="slidenum">
              <a:rPr lang="en-US" smtClean="0"/>
              <a:t>‹#›</a:t>
            </a:fld>
            <a:endParaRPr lang="en-US"/>
          </a:p>
        </p:txBody>
      </p:sp>
      <p:sp>
        <p:nvSpPr>
          <p:cNvPr id="9" name="Text Placeholder 7">
            <a:extLst>
              <a:ext uri="{FF2B5EF4-FFF2-40B4-BE49-F238E27FC236}">
                <a16:creationId xmlns:a16="http://schemas.microsoft.com/office/drawing/2014/main" id="{09F3EB9D-9B44-418C-9B2E-D32A67A979C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9765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subhead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3100388" y="6486983"/>
            <a:ext cx="5314950" cy="365125"/>
          </a:xfrm>
          <a:prstGeom prst="rect">
            <a:avLst/>
          </a:prstGeom>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a:xfrm>
            <a:off x="8448675" y="6486983"/>
            <a:ext cx="406854" cy="365125"/>
          </a:xfrm>
          <a:prstGeom prst="rect">
            <a:avLst/>
          </a:prstGeom>
        </p:spPr>
        <p:txBody>
          <a:bodyPr/>
          <a:lstStyle/>
          <a:p>
            <a:fld id="{3310D8EA-3107-4873-B9AB-DD7D3E79053A}" type="slidenum">
              <a:rPr lang="en-US" smtClean="0"/>
              <a:t>‹#›</a:t>
            </a:fld>
            <a:endParaRPr lang="en-US"/>
          </a:p>
        </p:txBody>
      </p:sp>
      <p:sp>
        <p:nvSpPr>
          <p:cNvPr id="11" name="Title 3"/>
          <p:cNvSpPr>
            <a:spLocks noGrp="1"/>
          </p:cNvSpPr>
          <p:nvPr>
            <p:ph type="title" hasCustomPrompt="1"/>
          </p:nvPr>
        </p:nvSpPr>
        <p:spPr>
          <a:xfrm>
            <a:off x="371475" y="0"/>
            <a:ext cx="8486775" cy="1074058"/>
          </a:xfrm>
        </p:spPr>
        <p:txBody>
          <a:bodyPr/>
          <a:lstStyle>
            <a:lvl1pPr>
              <a:defRPr/>
            </a:lvl1pPr>
          </a:lstStyle>
          <a:p>
            <a:r>
              <a:rPr lang="en-US" dirty="0"/>
              <a:t>Activity Title</a:t>
            </a:r>
          </a:p>
        </p:txBody>
      </p:sp>
      <p:sp>
        <p:nvSpPr>
          <p:cNvPr id="12" name="Text Placeholder 1"/>
          <p:cNvSpPr>
            <a:spLocks noGrp="1"/>
          </p:cNvSpPr>
          <p:nvPr>
            <p:ph type="body" sz="quarter" idx="18" hasCustomPrompt="1"/>
          </p:nvPr>
        </p:nvSpPr>
        <p:spPr>
          <a:xfrm>
            <a:off x="372534" y="1371600"/>
            <a:ext cx="8500296" cy="4892040"/>
          </a:xfrm>
        </p:spPr>
        <p:txBody>
          <a:bodyPr/>
          <a:lstStyle/>
          <a:p>
            <a:pPr>
              <a:buNone/>
            </a:pPr>
            <a:r>
              <a:rPr lang="en-US" b="1" dirty="0">
                <a:solidFill>
                  <a:schemeClr val="accent1"/>
                </a:solidFill>
              </a:rPr>
              <a:t>Question:</a:t>
            </a:r>
            <a:r>
              <a:rPr lang="en-US" dirty="0"/>
              <a:t>  </a:t>
            </a:r>
            <a:endParaRPr lang="en-US" b="1" dirty="0">
              <a:solidFill>
                <a:srgbClr val="FF0000"/>
              </a:solidFill>
            </a:endParaRPr>
          </a:p>
          <a:p>
            <a:pPr>
              <a:buNone/>
            </a:pPr>
            <a:endParaRPr lang="en-US" dirty="0"/>
          </a:p>
          <a:p>
            <a:endParaRPr lang="en-US" dirty="0"/>
          </a:p>
        </p:txBody>
      </p:sp>
    </p:spTree>
    <p:custDataLst>
      <p:tags r:id="rId1"/>
    </p:custDataLst>
    <p:extLst>
      <p:ext uri="{BB962C8B-B14F-4D97-AF65-F5344CB8AC3E}">
        <p14:creationId xmlns:p14="http://schemas.microsoft.com/office/powerpoint/2010/main" val="1008547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A8FF5258-962B-314A-8144-01713EA42D4B}" type="datetime1">
              <a:rPr lang="en-US" smtClean="0"/>
              <a:t>6/20/18</a:t>
            </a:fld>
            <a:endParaRPr lang="en-US"/>
          </a:p>
        </p:txBody>
      </p:sp>
      <p:sp>
        <p:nvSpPr>
          <p:cNvPr id="5" name="Slide Number Placeholder 4"/>
          <p:cNvSpPr>
            <a:spLocks noGrp="1"/>
          </p:cNvSpPr>
          <p:nvPr>
            <p:ph type="sldNum" sz="quarter" idx="12"/>
          </p:nvPr>
        </p:nvSpPr>
        <p:spPr>
          <a:xfrm>
            <a:off x="8415337" y="6486983"/>
            <a:ext cx="459242" cy="365125"/>
          </a:xfrm>
          <a:prstGeom prst="rect">
            <a:avLst/>
          </a:prstGeom>
        </p:spPr>
        <p:txBody>
          <a:bodyPr/>
          <a:lstStyle/>
          <a:p>
            <a:fld id="{3310D8EA-3107-4873-B9AB-DD7D3E79053A}" type="slidenum">
              <a:rPr lang="en-US" smtClean="0"/>
              <a:t>‹#›</a:t>
            </a:fld>
            <a:endParaRPr lang="en-US"/>
          </a:p>
        </p:txBody>
      </p:sp>
      <p:sp>
        <p:nvSpPr>
          <p:cNvPr id="6" name="Footer Placeholder 3">
            <a:extLst>
              <a:ext uri="{FF2B5EF4-FFF2-40B4-BE49-F238E27FC236}">
                <a16:creationId xmlns:a16="http://schemas.microsoft.com/office/drawing/2014/main" id="{070606B5-5043-498C-87F8-8BBBE2437AD8}"/>
              </a:ext>
            </a:extLst>
          </p:cNvPr>
          <p:cNvSpPr>
            <a:spLocks noGrp="1"/>
          </p:cNvSpPr>
          <p:nvPr>
            <p:ph type="ftr" sz="quarter" idx="11"/>
          </p:nvPr>
        </p:nvSpPr>
        <p:spPr>
          <a:xfrm>
            <a:off x="3100388" y="6486983"/>
            <a:ext cx="5314950" cy="365125"/>
          </a:xfrm>
          <a:prstGeom prst="rect">
            <a:avLst/>
          </a:prstGeom>
        </p:spPr>
        <p:txBody>
          <a:bodyPr/>
          <a:lstStyle/>
          <a:p>
            <a:r>
              <a:rPr lang="en-US"/>
              <a:t>Confidential property of Optum. Do not distribute or reproduce without express permission from Optum.</a:t>
            </a:r>
          </a:p>
        </p:txBody>
      </p:sp>
    </p:spTree>
    <p:custDataLst>
      <p:tags r:id="rId1"/>
    </p:custDataLst>
    <p:extLst>
      <p:ext uri="{BB962C8B-B14F-4D97-AF65-F5344CB8AC3E}">
        <p14:creationId xmlns:p14="http://schemas.microsoft.com/office/powerpoint/2010/main" val="3125389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727E08C2-2240-0640-AF9B-ECF7893AC155}" type="datetime1">
              <a:rPr lang="en-US" smtClean="0"/>
              <a:t>6/20/18</a:t>
            </a:fld>
            <a:endParaRPr lang="en-US"/>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fld id="{3310D8EA-3107-4873-B9AB-DD7D3E79053A}" type="slidenum">
              <a:rPr lang="en-US" smtClean="0"/>
              <a:t>‹#›</a:t>
            </a:fld>
            <a:endParaRPr lang="en-US"/>
          </a:p>
        </p:txBody>
      </p:sp>
    </p:spTree>
    <p:custDataLst>
      <p:tags r:id="rId1"/>
    </p:custDataLst>
    <p:extLst>
      <p:ext uri="{BB962C8B-B14F-4D97-AF65-F5344CB8AC3E}">
        <p14:creationId xmlns:p14="http://schemas.microsoft.com/office/powerpoint/2010/main" val="346865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ags" Target="../tags/tag3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B70EC13-D34A-4B4D-9F6C-7DF008E49813}"/>
              </a:ext>
            </a:extLst>
          </p:cNvPr>
          <p:cNvPicPr>
            <a:picLocks noChangeAspect="1"/>
          </p:cNvPicPr>
          <p:nvPr userDrawn="1"/>
        </p:nvPicPr>
        <p:blipFill rotWithShape="1">
          <a:blip r:embed="rId36"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
        <p:nvSpPr>
          <p:cNvPr id="2" name="Title Placeholder 1"/>
          <p:cNvSpPr>
            <a:spLocks noGrp="1"/>
          </p:cNvSpPr>
          <p:nvPr>
            <p:ph type="title"/>
          </p:nvPr>
        </p:nvSpPr>
        <p:spPr bwMode="gray">
          <a:xfrm>
            <a:off x="371475" y="0"/>
            <a:ext cx="8486775" cy="1074058"/>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5" y="1825625"/>
            <a:ext cx="8486775"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7386866"/>
            <a:ext cx="2057400" cy="365125"/>
          </a:xfrm>
          <a:prstGeom prst="rect">
            <a:avLst/>
          </a:prstGeom>
        </p:spPr>
        <p:txBody>
          <a:bodyPr vert="horz" lIns="0" tIns="0" rIns="0" bIns="0" rtlCol="0" anchor="ctr"/>
          <a:lstStyle>
            <a:lvl1pPr algn="l">
              <a:defRPr sz="900">
                <a:solidFill>
                  <a:schemeClr val="tx1">
                    <a:tint val="75000"/>
                  </a:schemeClr>
                </a:solidFill>
              </a:defRPr>
            </a:lvl1pPr>
          </a:lstStyle>
          <a:p>
            <a:fld id="{37E27CB2-375A-6245-9001-5A03665D4C85}" type="datetime1">
              <a:rPr lang="en-US" smtClean="0"/>
              <a:t>6/20/18</a:t>
            </a:fld>
            <a:endParaRPr lang="en-US"/>
          </a:p>
        </p:txBody>
      </p:sp>
      <p:sp>
        <p:nvSpPr>
          <p:cNvPr id="5" name="Footer Placeholder 4"/>
          <p:cNvSpPr>
            <a:spLocks noGrp="1"/>
          </p:cNvSpPr>
          <p:nvPr>
            <p:ph type="ftr" sz="quarter" idx="3"/>
          </p:nvPr>
        </p:nvSpPr>
        <p:spPr bwMode="gray">
          <a:xfrm>
            <a:off x="3100388" y="6486983"/>
            <a:ext cx="5314950" cy="365125"/>
          </a:xfrm>
          <a:prstGeom prst="rect">
            <a:avLst/>
          </a:prstGeom>
        </p:spPr>
        <p:txBody>
          <a:bodyPr vert="horz" lIns="0" tIns="0" rIns="0" bIns="0" rtlCol="0" anchor="ctr"/>
          <a:lstStyle>
            <a:lvl1pPr algn="ctr">
              <a:defRPr sz="800">
                <a:solidFill>
                  <a:schemeClr val="tx1">
                    <a:tint val="75000"/>
                  </a:schemeClr>
                </a:solidFill>
              </a:defRPr>
            </a:lvl1pPr>
          </a:lstStyle>
          <a:p>
            <a:r>
              <a:rPr lang="en-US"/>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6486983"/>
            <a:ext cx="406854" cy="365125"/>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t>‹#›</a:t>
            </a:fld>
            <a:endParaRPr lang="en-US"/>
          </a:p>
        </p:txBody>
      </p:sp>
      <p:cxnSp>
        <p:nvCxnSpPr>
          <p:cNvPr id="8" name="Straight Connector 7"/>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FBD12F-70CE-4189-B019-73D6EAD2C6EA}"/>
              </a:ext>
            </a:extLst>
          </p:cNvPr>
          <p:cNvCxnSpPr>
            <a:cxnSpLocks/>
          </p:cNvCxnSpPr>
          <p:nvPr userDrawn="1"/>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custDataLst>
      <p:tags r:id="rId35"/>
    </p:custDataLst>
    <p:extLst>
      <p:ext uri="{BB962C8B-B14F-4D97-AF65-F5344CB8AC3E}">
        <p14:creationId xmlns:p14="http://schemas.microsoft.com/office/powerpoint/2010/main" val="359320373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 id="2147483877" r:id="rId32"/>
    <p:sldLayoutId id="2147483878" r:id="rId33"/>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ustDataLst>
      <p:tags r:id="rId25"/>
    </p:custDataLst>
    <p:extLst>
      <p:ext uri="{BB962C8B-B14F-4D97-AF65-F5344CB8AC3E}">
        <p14:creationId xmlns:p14="http://schemas.microsoft.com/office/powerpoint/2010/main" val="722186019"/>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Lst>
  <p:transition/>
  <p:txStyles>
    <p:titleStyle>
      <a:lvl1pPr algn="r" defTabSz="455613" rtl="0" eaLnBrk="1" fontAlgn="base" hangingPunct="1">
        <a:spcBef>
          <a:spcPct val="0"/>
        </a:spcBef>
        <a:spcAft>
          <a:spcPct val="0"/>
        </a:spcAft>
        <a:defRPr sz="3200" b="1" kern="1200">
          <a:solidFill>
            <a:schemeClr val="bg1"/>
          </a:solidFill>
          <a:latin typeface="Arial Bold"/>
          <a:ea typeface="ＭＳ Ｐゴシック" pitchFamily="-65" charset="-128"/>
          <a:cs typeface="Arial Bold"/>
        </a:defRPr>
      </a:lvl1pPr>
      <a:lvl2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2pPr>
      <a:lvl3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3pPr>
      <a:lvl4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4pPr>
      <a:lvl5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5pPr>
      <a:lvl6pPr marL="4572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6pPr>
      <a:lvl7pPr marL="9144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7pPr>
      <a:lvl8pPr marL="13716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8pPr>
      <a:lvl9pPr marL="18288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9pPr>
    </p:titleStyle>
    <p:bodyStyle>
      <a:lvl1pPr algn="l" defTabSz="455613" rtl="0" eaLnBrk="1" fontAlgn="base" hangingPunct="1">
        <a:spcBef>
          <a:spcPts val="2000"/>
        </a:spcBef>
        <a:spcAft>
          <a:spcPct val="0"/>
        </a:spcAft>
        <a:buFont typeface="Arial" pitchFamily="34" charset="0"/>
        <a:defRPr sz="2200" b="1" kern="1200" cap="all">
          <a:solidFill>
            <a:schemeClr val="accent1"/>
          </a:solidFill>
          <a:latin typeface="Arial Bold"/>
          <a:ea typeface="ＭＳ Ｐゴシック" pitchFamily="-65" charset="-128"/>
          <a:cs typeface="Arial Bold"/>
        </a:defRPr>
      </a:lvl1pPr>
      <a:lvl2pPr marL="284163" indent="-284163" algn="l" defTabSz="455613" rtl="0" eaLnBrk="1" fontAlgn="base" hangingPunct="1">
        <a:spcBef>
          <a:spcPct val="20000"/>
        </a:spcBef>
        <a:spcAft>
          <a:spcPct val="0"/>
        </a:spcAft>
        <a:buClr>
          <a:srgbClr val="002D46"/>
        </a:buClr>
        <a:buSzPct val="103000"/>
        <a:buFont typeface="Arial Black" pitchFamily="34" charset="0"/>
        <a:defRPr sz="2000" kern="1200">
          <a:solidFill>
            <a:schemeClr val="accent2"/>
          </a:solidFill>
          <a:latin typeface="+mn-lt"/>
          <a:ea typeface="ＭＳ Ｐゴシック" pitchFamily="-65" charset="-128"/>
          <a:cs typeface="ＭＳ Ｐゴシック"/>
        </a:defRPr>
      </a:lvl2pPr>
      <a:lvl3pPr marL="455613" indent="-227013" algn="l" defTabSz="455613" rtl="0" eaLnBrk="1" fontAlgn="base" hangingPunct="1">
        <a:spcBef>
          <a:spcPts val="800"/>
        </a:spcBef>
        <a:spcAft>
          <a:spcPts val="800"/>
        </a:spcAft>
        <a:buClr>
          <a:srgbClr val="002D46"/>
        </a:buClr>
        <a:buSzPct val="103000"/>
        <a:buFont typeface="Arial Black" pitchFamily="34" charset="0"/>
        <a:buChar char="›"/>
        <a:defRPr kern="1200">
          <a:solidFill>
            <a:schemeClr val="accent2"/>
          </a:solidFill>
          <a:latin typeface="+mn-lt"/>
          <a:ea typeface="ＭＳ Ｐゴシック" pitchFamily="-65" charset="-128"/>
          <a:cs typeface="ＭＳ Ｐゴシック"/>
        </a:defRPr>
      </a:lvl3pPr>
      <a:lvl4pPr marL="798513" indent="-227013" algn="l" defTabSz="455613" rtl="0" eaLnBrk="1" fontAlgn="base" hangingPunct="1">
        <a:spcBef>
          <a:spcPct val="0"/>
        </a:spcBef>
        <a:spcAft>
          <a:spcPts val="300"/>
        </a:spcAft>
        <a:buClr>
          <a:srgbClr val="002D46"/>
        </a:buClr>
        <a:buFont typeface="Arial Black" pitchFamily="34" charset="0"/>
        <a:buChar char="›"/>
        <a:defRPr sz="1600" kern="1200">
          <a:solidFill>
            <a:schemeClr val="accent2"/>
          </a:solidFill>
          <a:latin typeface="+mn-lt"/>
          <a:ea typeface="ＭＳ Ｐゴシック" pitchFamily="-65" charset="-128"/>
          <a:cs typeface="ＭＳ Ｐゴシック"/>
        </a:defRPr>
      </a:lvl4pPr>
      <a:lvl5pPr marL="1141413" indent="-227013" algn="l" defTabSz="455613" rtl="0" eaLnBrk="1" fontAlgn="base" hangingPunct="1">
        <a:spcBef>
          <a:spcPct val="20000"/>
        </a:spcBef>
        <a:spcAft>
          <a:spcPts val="300"/>
        </a:spcAft>
        <a:buClr>
          <a:srgbClr val="002D46"/>
        </a:buClr>
        <a:buFont typeface="Arial Black" pitchFamily="34" charset="0"/>
        <a:buChar char="›"/>
        <a:defRPr sz="1400" kern="1200">
          <a:solidFill>
            <a:schemeClr val="accent2"/>
          </a:solidFill>
          <a:latin typeface="+mn-lt"/>
          <a:ea typeface="ＭＳ Ｐゴシック" pitchFamily="-65" charset="-128"/>
          <a:cs typeface="ＭＳ Ｐゴシック"/>
        </a:defRPr>
      </a:lvl5pPr>
      <a:lvl6pPr marL="2514306" indent="-228573" algn="l" defTabSz="457146" rtl="0" eaLnBrk="1" latinLnBrk="0" hangingPunct="1">
        <a:spcBef>
          <a:spcPct val="20000"/>
        </a:spcBef>
        <a:buFont typeface="Arial"/>
        <a:buChar char="•"/>
        <a:defRPr sz="2000" kern="1200">
          <a:solidFill>
            <a:schemeClr val="tx1"/>
          </a:solidFill>
          <a:latin typeface="+mn-lt"/>
          <a:ea typeface="+mn-ea"/>
          <a:cs typeface="+mn-cs"/>
        </a:defRPr>
      </a:lvl6pPr>
      <a:lvl7pPr marL="2971453" indent="-228573" algn="l" defTabSz="457146" rtl="0" eaLnBrk="1" latinLnBrk="0" hangingPunct="1">
        <a:spcBef>
          <a:spcPct val="20000"/>
        </a:spcBef>
        <a:buFont typeface="Arial"/>
        <a:buChar char="•"/>
        <a:defRPr sz="2000" kern="1200">
          <a:solidFill>
            <a:schemeClr val="tx1"/>
          </a:solidFill>
          <a:latin typeface="+mn-lt"/>
          <a:ea typeface="+mn-ea"/>
          <a:cs typeface="+mn-cs"/>
        </a:defRPr>
      </a:lvl7pPr>
      <a:lvl8pPr marL="3428599" indent="-228573" algn="l" defTabSz="457146" rtl="0" eaLnBrk="1" latinLnBrk="0" hangingPunct="1">
        <a:spcBef>
          <a:spcPct val="20000"/>
        </a:spcBef>
        <a:buFont typeface="Arial"/>
        <a:buChar char="•"/>
        <a:defRPr sz="2000" kern="1200">
          <a:solidFill>
            <a:schemeClr val="tx1"/>
          </a:solidFill>
          <a:latin typeface="+mn-lt"/>
          <a:ea typeface="+mn-ea"/>
          <a:cs typeface="+mn-cs"/>
        </a:defRPr>
      </a:lvl8pPr>
      <a:lvl9pPr marL="3885746" indent="-228573" algn="l" defTabSz="45714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6" rtl="0" eaLnBrk="1" latinLnBrk="0" hangingPunct="1">
        <a:defRPr sz="1800" kern="1200">
          <a:solidFill>
            <a:schemeClr val="tx1"/>
          </a:solidFill>
          <a:latin typeface="+mn-lt"/>
          <a:ea typeface="+mn-ea"/>
          <a:cs typeface="+mn-cs"/>
        </a:defRPr>
      </a:lvl1pPr>
      <a:lvl2pPr marL="457146" algn="l" defTabSz="457146" rtl="0" eaLnBrk="1" latinLnBrk="0" hangingPunct="1">
        <a:defRPr sz="1800" kern="1200">
          <a:solidFill>
            <a:schemeClr val="tx1"/>
          </a:solidFill>
          <a:latin typeface="+mn-lt"/>
          <a:ea typeface="+mn-ea"/>
          <a:cs typeface="+mn-cs"/>
        </a:defRPr>
      </a:lvl2pPr>
      <a:lvl3pPr marL="914293" algn="l" defTabSz="457146" rtl="0" eaLnBrk="1" latinLnBrk="0" hangingPunct="1">
        <a:defRPr sz="1800" kern="1200">
          <a:solidFill>
            <a:schemeClr val="tx1"/>
          </a:solidFill>
          <a:latin typeface="+mn-lt"/>
          <a:ea typeface="+mn-ea"/>
          <a:cs typeface="+mn-cs"/>
        </a:defRPr>
      </a:lvl3pPr>
      <a:lvl4pPr marL="1371440" algn="l" defTabSz="457146" rtl="0" eaLnBrk="1" latinLnBrk="0" hangingPunct="1">
        <a:defRPr sz="1800" kern="1200">
          <a:solidFill>
            <a:schemeClr val="tx1"/>
          </a:solidFill>
          <a:latin typeface="+mn-lt"/>
          <a:ea typeface="+mn-ea"/>
          <a:cs typeface="+mn-cs"/>
        </a:defRPr>
      </a:lvl4pPr>
      <a:lvl5pPr marL="1828586" algn="l" defTabSz="457146" rtl="0" eaLnBrk="1" latinLnBrk="0" hangingPunct="1">
        <a:defRPr sz="1800" kern="1200">
          <a:solidFill>
            <a:schemeClr val="tx1"/>
          </a:solidFill>
          <a:latin typeface="+mn-lt"/>
          <a:ea typeface="+mn-ea"/>
          <a:cs typeface="+mn-cs"/>
        </a:defRPr>
      </a:lvl5pPr>
      <a:lvl6pPr marL="2285733" algn="l" defTabSz="457146" rtl="0" eaLnBrk="1" latinLnBrk="0" hangingPunct="1">
        <a:defRPr sz="1800" kern="1200">
          <a:solidFill>
            <a:schemeClr val="tx1"/>
          </a:solidFill>
          <a:latin typeface="+mn-lt"/>
          <a:ea typeface="+mn-ea"/>
          <a:cs typeface="+mn-cs"/>
        </a:defRPr>
      </a:lvl6pPr>
      <a:lvl7pPr marL="2742879" algn="l" defTabSz="457146" rtl="0" eaLnBrk="1" latinLnBrk="0" hangingPunct="1">
        <a:defRPr sz="1800" kern="1200">
          <a:solidFill>
            <a:schemeClr val="tx1"/>
          </a:solidFill>
          <a:latin typeface="+mn-lt"/>
          <a:ea typeface="+mn-ea"/>
          <a:cs typeface="+mn-cs"/>
        </a:defRPr>
      </a:lvl7pPr>
      <a:lvl8pPr marL="3200026" algn="l" defTabSz="457146" rtl="0" eaLnBrk="1" latinLnBrk="0" hangingPunct="1">
        <a:defRPr sz="1800" kern="1200">
          <a:solidFill>
            <a:schemeClr val="tx1"/>
          </a:solidFill>
          <a:latin typeface="+mn-lt"/>
          <a:ea typeface="+mn-ea"/>
          <a:cs typeface="+mn-cs"/>
        </a:defRPr>
      </a:lvl8pPr>
      <a:lvl9pPr marL="3657172" algn="l" defTabSz="4571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sz="3200"/>
            </a:pPr>
            <a:r>
              <a:rPr dirty="0"/>
              <a:t>Container Fundamentals</a:t>
            </a:r>
          </a:p>
        </p:txBody>
      </p:sp>
      <p:sp>
        <p:nvSpPr>
          <p:cNvPr id="3" name="Subtitle 2"/>
          <p:cNvSpPr>
            <a:spLocks noGrp="1"/>
          </p:cNvSpPr>
          <p:nvPr>
            <p:ph type="subTitle" idx="1"/>
          </p:nvPr>
        </p:nvSpPr>
        <p:spPr/>
        <p:txBody>
          <a:bodyPr/>
          <a:lstStyle/>
          <a:p>
            <a:r>
              <a:rPr lang="en-IN" dirty="0"/>
              <a:t>Module 7</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But it Worked on MY Computer</a:t>
            </a:r>
          </a:p>
        </p:txBody>
      </p:sp>
      <p:sp>
        <p:nvSpPr>
          <p:cNvPr id="3" name="Content Placeholder 2"/>
          <p:cNvSpPr>
            <a:spLocks noGrp="1"/>
          </p:cNvSpPr>
          <p:nvPr>
            <p:ph idx="1"/>
          </p:nvPr>
        </p:nvSpPr>
        <p:spPr/>
        <p:txBody>
          <a:bodyPr/>
          <a:lstStyle/>
          <a:p>
            <a:r>
              <a:t> How many times have you heard this line:</a:t>
            </a:r>
          </a:p>
          <a:p>
            <a:pPr lvl="1"/>
            <a:r>
              <a:t> It worked on my computer!</a:t>
            </a:r>
          </a:p>
          <a:p>
            <a:r>
              <a:t> When we develop, we’re not really developing an application</a:t>
            </a:r>
            <a:r>
              <a:rPr lang="en-IN"/>
              <a:t>:</a:t>
            </a:r>
            <a:endParaRPr/>
          </a:p>
          <a:p>
            <a:pPr lvl="1"/>
            <a:r>
              <a:t> We are developing an environment</a:t>
            </a:r>
            <a:r>
              <a:rPr lang="en-IN"/>
              <a:t>.</a:t>
            </a:r>
            <a:endParaRPr/>
          </a:p>
          <a:p>
            <a:pPr lvl="1"/>
            <a:r>
              <a:t> The code itself may be portable</a:t>
            </a:r>
            <a:r>
              <a:rPr lang="en-IN"/>
              <a:t>.</a:t>
            </a:r>
            <a:endParaRPr/>
          </a:p>
          <a:p>
            <a:pPr lvl="1"/>
            <a:r>
              <a:t> But the environment is not</a:t>
            </a:r>
            <a:r>
              <a:rPr lang="en-IN"/>
              <a:t> </a:t>
            </a:r>
            <a:r>
              <a:t>!</a:t>
            </a:r>
            <a:r>
              <a:rPr lang="en-IN"/>
              <a:t>.</a:t>
            </a:r>
            <a:endParaRPr/>
          </a:p>
        </p:txBody>
      </p:sp>
      <p:sp>
        <p:nvSpPr>
          <p:cNvPr id="4" name="Footer Placeholder 3">
            <a:extLst>
              <a:ext uri="{FF2B5EF4-FFF2-40B4-BE49-F238E27FC236}">
                <a16:creationId xmlns:a16="http://schemas.microsoft.com/office/drawing/2014/main" id="{DA630E61-10D4-4D0F-A9E3-DDCFD8463581}"/>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Remember Windows DLL </a:t>
            </a:r>
            <a:r>
              <a:rPr lang="en-IN"/>
              <a:t>Issues</a:t>
            </a:r>
            <a:r>
              <a:t>?</a:t>
            </a:r>
          </a:p>
        </p:txBody>
      </p:sp>
      <p:sp>
        <p:nvSpPr>
          <p:cNvPr id="3" name="Content Placeholder 2"/>
          <p:cNvSpPr>
            <a:spLocks noGrp="1"/>
          </p:cNvSpPr>
          <p:nvPr>
            <p:ph idx="1"/>
          </p:nvPr>
        </p:nvSpPr>
        <p:spPr/>
        <p:txBody>
          <a:bodyPr/>
          <a:lstStyle/>
          <a:p>
            <a:r>
              <a:t> You </a:t>
            </a:r>
            <a:r>
              <a:rPr lang="en-IN"/>
              <a:t>install</a:t>
            </a:r>
            <a:r>
              <a:t> </a:t>
            </a:r>
            <a:r>
              <a:rPr lang="en-IN"/>
              <a:t>o</a:t>
            </a:r>
            <a:r>
              <a:t>ne </a:t>
            </a:r>
            <a:r>
              <a:rPr lang="en-IN"/>
              <a:t>application</a:t>
            </a:r>
            <a:r>
              <a:t>, which has some DLLs such as MSEXAMPLE.DLL</a:t>
            </a:r>
            <a:r>
              <a:rPr lang="en-IN"/>
              <a:t>.</a:t>
            </a:r>
            <a:endParaRPr/>
          </a:p>
          <a:p>
            <a:pPr lvl="1"/>
            <a:r>
              <a:t> Some of those DLLs are shared between applications</a:t>
            </a:r>
            <a:r>
              <a:rPr lang="en-IN"/>
              <a:t>.</a:t>
            </a:r>
            <a:endParaRPr/>
          </a:p>
          <a:p>
            <a:pPr lvl="1"/>
            <a:r>
              <a:t> So, we register</a:t>
            </a:r>
            <a:r>
              <a:rPr lang="en-IN"/>
              <a:t> </a:t>
            </a:r>
            <a:r>
              <a:t>in COM </a:t>
            </a:r>
            <a:r>
              <a:rPr lang="en-IN"/>
              <a:t>at </a:t>
            </a:r>
            <a:r>
              <a:t>MSEXAMPLE -&gt; c:\Windows\MSEXAMPLE.DLL</a:t>
            </a:r>
            <a:r>
              <a:rPr lang="en-IN"/>
              <a:t>.</a:t>
            </a:r>
            <a:endParaRPr/>
          </a:p>
          <a:p>
            <a:r>
              <a:t> Now Install a new application, which also needs MSEXAMPLE.DLL</a:t>
            </a:r>
            <a:r>
              <a:rPr lang="en-IN"/>
              <a:t>.</a:t>
            </a:r>
            <a:endParaRPr/>
          </a:p>
          <a:p>
            <a:pPr lvl="1"/>
            <a:r>
              <a:t> It now re-registers the same DLL:</a:t>
            </a:r>
          </a:p>
          <a:p>
            <a:pPr lvl="1"/>
            <a:r>
              <a:t> MSEXAMPLE -&gt; C:\Program Files\</a:t>
            </a:r>
            <a:r>
              <a:rPr err="1"/>
              <a:t>MyAPP</a:t>
            </a:r>
            <a:r>
              <a:t>\MSEXAMPLE.DLL</a:t>
            </a:r>
            <a:r>
              <a:rPr lang="en-IN"/>
              <a:t>.</a:t>
            </a:r>
            <a:endParaRPr/>
          </a:p>
        </p:txBody>
      </p:sp>
      <p:sp>
        <p:nvSpPr>
          <p:cNvPr id="4" name="Footer Placeholder 3">
            <a:extLst>
              <a:ext uri="{FF2B5EF4-FFF2-40B4-BE49-F238E27FC236}">
                <a16:creationId xmlns:a16="http://schemas.microsoft.com/office/drawing/2014/main" id="{70E5BA45-57B7-43CC-B17B-040B397CC91D}"/>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Windows DLL </a:t>
            </a:r>
            <a:r>
              <a:rPr lang="en-IN"/>
              <a:t>Issues</a:t>
            </a:r>
            <a:endParaRPr/>
          </a:p>
        </p:txBody>
      </p:sp>
      <p:sp>
        <p:nvSpPr>
          <p:cNvPr id="3" name="Content Placeholder 2"/>
          <p:cNvSpPr>
            <a:spLocks noGrp="1"/>
          </p:cNvSpPr>
          <p:nvPr>
            <p:ph idx="1"/>
          </p:nvPr>
        </p:nvSpPr>
        <p:spPr/>
        <p:txBody>
          <a:bodyPr/>
          <a:lstStyle/>
          <a:p>
            <a:r>
              <a:t> So what’s the problem?</a:t>
            </a:r>
          </a:p>
          <a:p>
            <a:pPr lvl="1"/>
            <a:r>
              <a:t> What if there are several different versions of the same DLL?</a:t>
            </a:r>
          </a:p>
          <a:p>
            <a:pPr lvl="1"/>
            <a:r>
              <a:t> Last one Wins!  (DLL Stomping)</a:t>
            </a:r>
          </a:p>
          <a:p>
            <a:pPr lvl="1"/>
            <a:r>
              <a:t> First App no longer works!</a:t>
            </a:r>
          </a:p>
          <a:p>
            <a:r>
              <a:t> Uninstall the second app?</a:t>
            </a:r>
          </a:p>
          <a:p>
            <a:pPr lvl="1"/>
            <a:r>
              <a:t> Nope still doesn’t work.</a:t>
            </a:r>
          </a:p>
          <a:p>
            <a:r>
              <a:t> Start Over from Scratch!</a:t>
            </a:r>
          </a:p>
        </p:txBody>
      </p:sp>
      <p:sp>
        <p:nvSpPr>
          <p:cNvPr id="4" name="Footer Placeholder 3">
            <a:extLst>
              <a:ext uri="{FF2B5EF4-FFF2-40B4-BE49-F238E27FC236}">
                <a16:creationId xmlns:a16="http://schemas.microsoft.com/office/drawing/2014/main" id="{A05BEE11-15CF-4603-8252-EE1C949194CD}"/>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Dependency </a:t>
            </a:r>
            <a:r>
              <a:rPr lang="en-IN"/>
              <a:t>Issues</a:t>
            </a:r>
            <a:endParaRPr/>
          </a:p>
        </p:txBody>
      </p:sp>
      <p:sp>
        <p:nvSpPr>
          <p:cNvPr id="3" name="Content Placeholder 2"/>
          <p:cNvSpPr>
            <a:spLocks noGrp="1"/>
          </p:cNvSpPr>
          <p:nvPr>
            <p:ph idx="1"/>
          </p:nvPr>
        </p:nvSpPr>
        <p:spPr/>
        <p:txBody>
          <a:bodyPr/>
          <a:lstStyle/>
          <a:p>
            <a:r>
              <a:t> DLL </a:t>
            </a:r>
            <a:r>
              <a:rPr lang="en-IN"/>
              <a:t>Issue</a:t>
            </a:r>
            <a:r>
              <a:t> is an example of Dependency </a:t>
            </a:r>
            <a:r>
              <a:rPr lang="en-IN"/>
              <a:t>issues.</a:t>
            </a:r>
            <a:endParaRPr/>
          </a:p>
          <a:p>
            <a:r>
              <a:t> Dependency </a:t>
            </a:r>
            <a:r>
              <a:rPr lang="en-IN"/>
              <a:t>Issues</a:t>
            </a:r>
            <a:r>
              <a:t>:</a:t>
            </a:r>
          </a:p>
          <a:p>
            <a:pPr lvl="1"/>
            <a:r>
              <a:t> Multiple Dependencies</a:t>
            </a:r>
          </a:p>
          <a:p>
            <a:pPr lvl="1"/>
            <a:r>
              <a:t> Multiple Configurations</a:t>
            </a:r>
          </a:p>
          <a:p>
            <a:pPr lvl="1"/>
            <a:r>
              <a:t> Applications not </a:t>
            </a:r>
            <a:r>
              <a:rPr lang="en-IN"/>
              <a:t>isolated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Solutions to Dependency </a:t>
            </a:r>
            <a:r>
              <a:rPr lang="en-IN"/>
              <a:t>Issues</a:t>
            </a:r>
            <a:endParaRPr/>
          </a:p>
        </p:txBody>
      </p:sp>
      <p:sp>
        <p:nvSpPr>
          <p:cNvPr id="3" name="Content Placeholder 2"/>
          <p:cNvSpPr>
            <a:spLocks noGrp="1"/>
          </p:cNvSpPr>
          <p:nvPr>
            <p:ph idx="1"/>
          </p:nvPr>
        </p:nvSpPr>
        <p:spPr/>
        <p:txBody>
          <a:bodyPr/>
          <a:lstStyle/>
          <a:p>
            <a:r>
              <a:t> Static Linking</a:t>
            </a:r>
          </a:p>
          <a:p>
            <a:pPr lvl="1"/>
            <a:r>
              <a:t> Include all dependencies in .EXE (Windows)</a:t>
            </a:r>
          </a:p>
          <a:p>
            <a:pPr lvl="1"/>
            <a:r>
              <a:t> Make a Fat JAR (Java)</a:t>
            </a:r>
          </a:p>
          <a:p>
            <a:r>
              <a:t> Some kind of application registry</a:t>
            </a:r>
          </a:p>
          <a:p>
            <a:pPr lvl="1"/>
            <a:r>
              <a:t> .NET GAC (Global Application Cache)</a:t>
            </a:r>
          </a:p>
          <a:p>
            <a:r>
              <a:t> Package Management Systems</a:t>
            </a:r>
          </a:p>
          <a:p>
            <a:pPr lvl="1"/>
            <a:r>
              <a:t> Apt (Ubuntu/Debian), RPM (RedHat)</a:t>
            </a:r>
          </a:p>
          <a:p>
            <a:r>
              <a:t> Problem</a:t>
            </a:r>
            <a:r>
              <a:rPr lang="en-US"/>
              <a:t>s with these solutions</a:t>
            </a:r>
            <a:r>
              <a:t>:</a:t>
            </a:r>
          </a:p>
          <a:p>
            <a:pPr lvl="1"/>
            <a:r>
              <a:t> Only good for one application</a:t>
            </a:r>
          </a:p>
          <a:p>
            <a:pPr lvl="1"/>
            <a:r>
              <a:t> Filesystem itself not included</a:t>
            </a:r>
          </a:p>
          <a:p>
            <a:pPr lvl="1"/>
            <a:r>
              <a:t> No Isolation</a:t>
            </a:r>
          </a:p>
        </p:txBody>
      </p:sp>
      <p:sp>
        <p:nvSpPr>
          <p:cNvPr id="4" name="Footer Placeholder 3">
            <a:extLst>
              <a:ext uri="{FF2B5EF4-FFF2-40B4-BE49-F238E27FC236}">
                <a16:creationId xmlns:a16="http://schemas.microsoft.com/office/drawing/2014/main" id="{14348E28-DEDB-4557-AF10-49531B9C0B0C}"/>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Matrix </a:t>
            </a:r>
            <a:r>
              <a:rPr lang="en-IN"/>
              <a:t>f</a:t>
            </a:r>
            <a:r>
              <a:t>rom</a:t>
            </a:r>
            <a:r>
              <a:rPr lang="en-IN"/>
              <a:t> Hell</a:t>
            </a:r>
            <a:endParaRP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1578583920"/>
              </p:ext>
            </p:extLst>
          </p:nvPr>
        </p:nvGraphicFramePr>
        <p:xfrm>
          <a:off x="374904" y="1828800"/>
          <a:ext cx="8485632" cy="3688080"/>
        </p:xfrm>
        <a:graphic>
          <a:graphicData uri="http://schemas.openxmlformats.org/drawingml/2006/table">
            <a:tbl>
              <a:tblPr firstRow="1" bandRow="1">
                <a:tableStyleId>{5C22544A-7EE6-4342-B048-85BDC9FD1C3A}</a:tableStyleId>
              </a:tblPr>
              <a:tblGrid>
                <a:gridCol w="1212233">
                  <a:extLst>
                    <a:ext uri="{9D8B030D-6E8A-4147-A177-3AD203B41FA5}">
                      <a16:colId xmlns:a16="http://schemas.microsoft.com/office/drawing/2014/main" val="20000"/>
                    </a:ext>
                  </a:extLst>
                </a:gridCol>
                <a:gridCol w="1212233">
                  <a:extLst>
                    <a:ext uri="{9D8B030D-6E8A-4147-A177-3AD203B41FA5}">
                      <a16:colId xmlns:a16="http://schemas.microsoft.com/office/drawing/2014/main" val="20001"/>
                    </a:ext>
                  </a:extLst>
                </a:gridCol>
                <a:gridCol w="1212233">
                  <a:extLst>
                    <a:ext uri="{9D8B030D-6E8A-4147-A177-3AD203B41FA5}">
                      <a16:colId xmlns:a16="http://schemas.microsoft.com/office/drawing/2014/main" val="20002"/>
                    </a:ext>
                  </a:extLst>
                </a:gridCol>
                <a:gridCol w="1212233">
                  <a:extLst>
                    <a:ext uri="{9D8B030D-6E8A-4147-A177-3AD203B41FA5}">
                      <a16:colId xmlns:a16="http://schemas.microsoft.com/office/drawing/2014/main" val="20003"/>
                    </a:ext>
                  </a:extLst>
                </a:gridCol>
                <a:gridCol w="1212233">
                  <a:extLst>
                    <a:ext uri="{9D8B030D-6E8A-4147-A177-3AD203B41FA5}">
                      <a16:colId xmlns:a16="http://schemas.microsoft.com/office/drawing/2014/main" val="20004"/>
                    </a:ext>
                  </a:extLst>
                </a:gridCol>
                <a:gridCol w="1212233">
                  <a:extLst>
                    <a:ext uri="{9D8B030D-6E8A-4147-A177-3AD203B41FA5}">
                      <a16:colId xmlns:a16="http://schemas.microsoft.com/office/drawing/2014/main" val="20005"/>
                    </a:ext>
                  </a:extLst>
                </a:gridCol>
                <a:gridCol w="1212234">
                  <a:extLst>
                    <a:ext uri="{9D8B030D-6E8A-4147-A177-3AD203B41FA5}">
                      <a16:colId xmlns:a16="http://schemas.microsoft.com/office/drawing/2014/main" val="20006"/>
                    </a:ext>
                  </a:extLst>
                </a:gridCol>
              </a:tblGrid>
              <a:tr h="457200">
                <a:tc>
                  <a:txBody>
                    <a:bodyPr/>
                    <a:lstStyle/>
                    <a:p>
                      <a:endParaRPr sz="1600"/>
                    </a:p>
                  </a:txBody>
                  <a:tcPr/>
                </a:tc>
                <a:tc>
                  <a:txBody>
                    <a:bodyPr/>
                    <a:lstStyle/>
                    <a:p>
                      <a:r>
                        <a:rPr sz="1600"/>
                        <a:t>Dev VM</a:t>
                      </a:r>
                    </a:p>
                  </a:txBody>
                  <a:tcPr/>
                </a:tc>
                <a:tc>
                  <a:txBody>
                    <a:bodyPr/>
                    <a:lstStyle/>
                    <a:p>
                      <a:r>
                        <a:rPr sz="1600"/>
                        <a:t>QA Server</a:t>
                      </a:r>
                    </a:p>
                  </a:txBody>
                  <a:tcPr/>
                </a:tc>
                <a:tc>
                  <a:txBody>
                    <a:bodyPr/>
                    <a:lstStyle/>
                    <a:p>
                      <a:r>
                        <a:rPr sz="1600"/>
                        <a:t>Prod Instance</a:t>
                      </a:r>
                    </a:p>
                  </a:txBody>
                  <a:tcPr/>
                </a:tc>
                <a:tc>
                  <a:txBody>
                    <a:bodyPr/>
                    <a:lstStyle/>
                    <a:p>
                      <a:r>
                        <a:rPr sz="1600"/>
                        <a:t>Prod Cluster</a:t>
                      </a:r>
                    </a:p>
                  </a:txBody>
                  <a:tcPr/>
                </a:tc>
                <a:tc>
                  <a:txBody>
                    <a:bodyPr/>
                    <a:lstStyle/>
                    <a:p>
                      <a:r>
                        <a:rPr sz="1600"/>
                        <a:t>AWS</a:t>
                      </a:r>
                    </a:p>
                  </a:txBody>
                  <a:tcPr/>
                </a:tc>
                <a:tc>
                  <a:txBody>
                    <a:bodyPr/>
                    <a:lstStyle/>
                    <a:p>
                      <a:r>
                        <a:rPr sz="1600"/>
                        <a:t>Laptop</a:t>
                      </a:r>
                    </a:p>
                  </a:txBody>
                  <a:tcPr/>
                </a:tc>
                <a:extLst>
                  <a:ext uri="{0D108BD9-81ED-4DB2-BD59-A6C34878D82A}">
                    <a16:rowId xmlns:a16="http://schemas.microsoft.com/office/drawing/2014/main" val="10000"/>
                  </a:ext>
                </a:extLst>
              </a:tr>
              <a:tr h="457200">
                <a:tc>
                  <a:txBody>
                    <a:bodyPr/>
                    <a:lstStyle/>
                    <a:p>
                      <a:r>
                        <a:rPr sz="1600"/>
                        <a:t>HTML/CSS</a:t>
                      </a:r>
                    </a:p>
                  </a:txBody>
                  <a:tcPr/>
                </a:tc>
                <a:tc>
                  <a:txBody>
                    <a:bodyPr/>
                    <a:lstStyle/>
                    <a:p>
                      <a:r>
                        <a:rPr sz="1600"/>
                        <a:t>???</a:t>
                      </a:r>
                    </a:p>
                  </a:txBody>
                  <a:tcPr/>
                </a:tc>
                <a:tc>
                  <a:txBody>
                    <a:bodyPr/>
                    <a:lstStyle/>
                    <a:p>
                      <a:r>
                        <a:rPr sz="1600"/>
                        <a:t>???</a:t>
                      </a:r>
                    </a:p>
                  </a:txBody>
                  <a:tcPr/>
                </a:tc>
                <a:tc>
                  <a:txBody>
                    <a:bodyPr/>
                    <a:lstStyle/>
                    <a:p>
                      <a:r>
                        <a:rPr sz="1600"/>
                        <a:t>???</a:t>
                      </a:r>
                    </a:p>
                  </a:txBody>
                  <a:tcPr/>
                </a:tc>
                <a:tc>
                  <a:txBody>
                    <a:bodyPr/>
                    <a:lstStyle/>
                    <a:p>
                      <a:r>
                        <a:rPr sz="1600"/>
                        <a:t>???</a:t>
                      </a:r>
                    </a:p>
                  </a:txBody>
                  <a:tcPr/>
                </a:tc>
                <a:tc>
                  <a:txBody>
                    <a:bodyPr/>
                    <a:lstStyle/>
                    <a:p>
                      <a:r>
                        <a:rPr sz="1600"/>
                        <a:t>???</a:t>
                      </a:r>
                    </a:p>
                  </a:txBody>
                  <a:tcPr/>
                </a:tc>
                <a:tc>
                  <a:txBody>
                    <a:bodyPr/>
                    <a:lstStyle/>
                    <a:p>
                      <a:r>
                        <a:rPr sz="1600"/>
                        <a:t>???</a:t>
                      </a:r>
                    </a:p>
                  </a:txBody>
                  <a:tcPr/>
                </a:tc>
                <a:extLst>
                  <a:ext uri="{0D108BD9-81ED-4DB2-BD59-A6C34878D82A}">
                    <a16:rowId xmlns:a16="http://schemas.microsoft.com/office/drawing/2014/main" val="10001"/>
                  </a:ext>
                </a:extLst>
              </a:tr>
              <a:tr h="457200">
                <a:tc>
                  <a:txBody>
                    <a:bodyPr/>
                    <a:lstStyle/>
                    <a:p>
                      <a:r>
                        <a:rPr sz="1600"/>
                        <a:t>Back-End Code</a:t>
                      </a:r>
                    </a:p>
                  </a:txBody>
                  <a:tcPr/>
                </a:tc>
                <a:tc>
                  <a:txBody>
                    <a:bodyPr/>
                    <a:lstStyle/>
                    <a:p>
                      <a:r>
                        <a:rPr sz="1600"/>
                        <a:t>???</a:t>
                      </a:r>
                    </a:p>
                  </a:txBody>
                  <a:tcPr/>
                </a:tc>
                <a:tc>
                  <a:txBody>
                    <a:bodyPr/>
                    <a:lstStyle/>
                    <a:p>
                      <a:r>
                        <a:rPr sz="1600"/>
                        <a:t>???</a:t>
                      </a:r>
                    </a:p>
                  </a:txBody>
                  <a:tcPr/>
                </a:tc>
                <a:tc>
                  <a:txBody>
                    <a:bodyPr/>
                    <a:lstStyle/>
                    <a:p>
                      <a:r>
                        <a:rPr sz="1600"/>
                        <a:t>???</a:t>
                      </a:r>
                    </a:p>
                  </a:txBody>
                  <a:tcPr/>
                </a:tc>
                <a:tc>
                  <a:txBody>
                    <a:bodyPr/>
                    <a:lstStyle/>
                    <a:p>
                      <a:r>
                        <a:rPr sz="1600"/>
                        <a:t>???</a:t>
                      </a:r>
                    </a:p>
                  </a:txBody>
                  <a:tcPr/>
                </a:tc>
                <a:tc>
                  <a:txBody>
                    <a:bodyPr/>
                    <a:lstStyle/>
                    <a:p>
                      <a:r>
                        <a:rPr sz="1600"/>
                        <a:t>???</a:t>
                      </a:r>
                    </a:p>
                  </a:txBody>
                  <a:tcPr/>
                </a:tc>
                <a:tc>
                  <a:txBody>
                    <a:bodyPr/>
                    <a:lstStyle/>
                    <a:p>
                      <a:r>
                        <a:rPr sz="1600"/>
                        <a:t>???</a:t>
                      </a:r>
                    </a:p>
                  </a:txBody>
                  <a:tcPr/>
                </a:tc>
                <a:extLst>
                  <a:ext uri="{0D108BD9-81ED-4DB2-BD59-A6C34878D82A}">
                    <a16:rowId xmlns:a16="http://schemas.microsoft.com/office/drawing/2014/main" val="10002"/>
                  </a:ext>
                </a:extLst>
              </a:tr>
              <a:tr h="457200">
                <a:tc>
                  <a:txBody>
                    <a:bodyPr/>
                    <a:lstStyle/>
                    <a:p>
                      <a:r>
                        <a:rPr sz="1600"/>
                        <a:t>App DB</a:t>
                      </a:r>
                    </a:p>
                  </a:txBody>
                  <a:tcPr/>
                </a:tc>
                <a:tc>
                  <a:txBody>
                    <a:bodyPr/>
                    <a:lstStyle/>
                    <a:p>
                      <a:r>
                        <a:rPr sz="1600"/>
                        <a:t>???</a:t>
                      </a:r>
                    </a:p>
                  </a:txBody>
                  <a:tcPr/>
                </a:tc>
                <a:tc>
                  <a:txBody>
                    <a:bodyPr/>
                    <a:lstStyle/>
                    <a:p>
                      <a:r>
                        <a:rPr sz="1600"/>
                        <a:t>???</a:t>
                      </a:r>
                    </a:p>
                  </a:txBody>
                  <a:tcPr/>
                </a:tc>
                <a:tc>
                  <a:txBody>
                    <a:bodyPr/>
                    <a:lstStyle/>
                    <a:p>
                      <a:r>
                        <a:rPr sz="1600"/>
                        <a:t>???</a:t>
                      </a:r>
                    </a:p>
                  </a:txBody>
                  <a:tcPr/>
                </a:tc>
                <a:tc>
                  <a:txBody>
                    <a:bodyPr/>
                    <a:lstStyle/>
                    <a:p>
                      <a:r>
                        <a:rPr sz="1600"/>
                        <a:t>???</a:t>
                      </a:r>
                    </a:p>
                  </a:txBody>
                  <a:tcPr/>
                </a:tc>
                <a:tc>
                  <a:txBody>
                    <a:bodyPr/>
                    <a:lstStyle/>
                    <a:p>
                      <a:r>
                        <a:rPr sz="1600"/>
                        <a:t>???</a:t>
                      </a:r>
                    </a:p>
                  </a:txBody>
                  <a:tcPr/>
                </a:tc>
                <a:tc>
                  <a:txBody>
                    <a:bodyPr/>
                    <a:lstStyle/>
                    <a:p>
                      <a:r>
                        <a:rPr sz="1600"/>
                        <a:t>???</a:t>
                      </a:r>
                    </a:p>
                  </a:txBody>
                  <a:tcPr/>
                </a:tc>
                <a:extLst>
                  <a:ext uri="{0D108BD9-81ED-4DB2-BD59-A6C34878D82A}">
                    <a16:rowId xmlns:a16="http://schemas.microsoft.com/office/drawing/2014/main" val="10003"/>
                  </a:ext>
                </a:extLst>
              </a:tr>
              <a:tr h="457200">
                <a:tc>
                  <a:txBody>
                    <a:bodyPr/>
                    <a:lstStyle/>
                    <a:p>
                      <a:r>
                        <a:rPr sz="1600"/>
                        <a:t>Analytics DB</a:t>
                      </a:r>
                    </a:p>
                  </a:txBody>
                  <a:tcPr/>
                </a:tc>
                <a:tc>
                  <a:txBody>
                    <a:bodyPr/>
                    <a:lstStyle/>
                    <a:p>
                      <a:r>
                        <a:rPr sz="1600"/>
                        <a:t>???</a:t>
                      </a:r>
                    </a:p>
                  </a:txBody>
                  <a:tcPr/>
                </a:tc>
                <a:tc>
                  <a:txBody>
                    <a:bodyPr/>
                    <a:lstStyle/>
                    <a:p>
                      <a:r>
                        <a:rPr sz="1600"/>
                        <a:t>???</a:t>
                      </a:r>
                    </a:p>
                  </a:txBody>
                  <a:tcPr/>
                </a:tc>
                <a:tc>
                  <a:txBody>
                    <a:bodyPr/>
                    <a:lstStyle/>
                    <a:p>
                      <a:r>
                        <a:rPr sz="1600"/>
                        <a:t>???</a:t>
                      </a:r>
                    </a:p>
                  </a:txBody>
                  <a:tcPr/>
                </a:tc>
                <a:tc>
                  <a:txBody>
                    <a:bodyPr/>
                    <a:lstStyle/>
                    <a:p>
                      <a:r>
                        <a:rPr sz="1600"/>
                        <a:t>???</a:t>
                      </a:r>
                    </a:p>
                  </a:txBody>
                  <a:tcPr/>
                </a:tc>
                <a:tc>
                  <a:txBody>
                    <a:bodyPr/>
                    <a:lstStyle/>
                    <a:p>
                      <a:r>
                        <a:rPr sz="1600"/>
                        <a:t>???</a:t>
                      </a:r>
                    </a:p>
                  </a:txBody>
                  <a:tcPr/>
                </a:tc>
                <a:tc>
                  <a:txBody>
                    <a:bodyPr/>
                    <a:lstStyle/>
                    <a:p>
                      <a:r>
                        <a:rPr sz="1600"/>
                        <a:t>???</a:t>
                      </a:r>
                    </a:p>
                  </a:txBody>
                  <a:tcPr/>
                </a:tc>
                <a:extLst>
                  <a:ext uri="{0D108BD9-81ED-4DB2-BD59-A6C34878D82A}">
                    <a16:rowId xmlns:a16="http://schemas.microsoft.com/office/drawing/2014/main" val="10004"/>
                  </a:ext>
                </a:extLst>
              </a:tr>
              <a:tr h="457200">
                <a:tc>
                  <a:txBody>
                    <a:bodyPr/>
                    <a:lstStyle/>
                    <a:p>
                      <a:r>
                        <a:rPr sz="1600"/>
                        <a:t>Worker Processes</a:t>
                      </a:r>
                    </a:p>
                  </a:txBody>
                  <a:tcPr/>
                </a:tc>
                <a:tc>
                  <a:txBody>
                    <a:bodyPr/>
                    <a:lstStyle/>
                    <a:p>
                      <a:r>
                        <a:rPr sz="1600"/>
                        <a:t>???</a:t>
                      </a:r>
                    </a:p>
                  </a:txBody>
                  <a:tcPr/>
                </a:tc>
                <a:tc>
                  <a:txBody>
                    <a:bodyPr/>
                    <a:lstStyle/>
                    <a:p>
                      <a:r>
                        <a:rPr sz="1600"/>
                        <a:t>???</a:t>
                      </a:r>
                    </a:p>
                  </a:txBody>
                  <a:tcPr/>
                </a:tc>
                <a:tc>
                  <a:txBody>
                    <a:bodyPr/>
                    <a:lstStyle/>
                    <a:p>
                      <a:r>
                        <a:rPr sz="1600"/>
                        <a:t>???</a:t>
                      </a:r>
                    </a:p>
                  </a:txBody>
                  <a:tcPr/>
                </a:tc>
                <a:tc>
                  <a:txBody>
                    <a:bodyPr/>
                    <a:lstStyle/>
                    <a:p>
                      <a:r>
                        <a:rPr sz="1600"/>
                        <a:t>???</a:t>
                      </a:r>
                    </a:p>
                  </a:txBody>
                  <a:tcPr/>
                </a:tc>
                <a:tc>
                  <a:txBody>
                    <a:bodyPr/>
                    <a:lstStyle/>
                    <a:p>
                      <a:r>
                        <a:rPr sz="1600"/>
                        <a:t>???</a:t>
                      </a:r>
                    </a:p>
                  </a:txBody>
                  <a:tcPr/>
                </a:tc>
                <a:tc>
                  <a:txBody>
                    <a:bodyPr/>
                    <a:lstStyle/>
                    <a:p>
                      <a:r>
                        <a:rPr sz="1600"/>
                        <a:t>???</a:t>
                      </a:r>
                    </a:p>
                  </a:txBody>
                  <a:tcPr/>
                </a:tc>
                <a:extLst>
                  <a:ext uri="{0D108BD9-81ED-4DB2-BD59-A6C34878D82A}">
                    <a16:rowId xmlns:a16="http://schemas.microsoft.com/office/drawing/2014/main" val="10005"/>
                  </a:ext>
                </a:extLst>
              </a:tr>
              <a:tr h="457200">
                <a:tc>
                  <a:txBody>
                    <a:bodyPr/>
                    <a:lstStyle/>
                    <a:p>
                      <a:r>
                        <a:rPr sz="1600"/>
                        <a:t>Queue</a:t>
                      </a:r>
                    </a:p>
                  </a:txBody>
                  <a:tcPr/>
                </a:tc>
                <a:tc>
                  <a:txBody>
                    <a:bodyPr/>
                    <a:lstStyle/>
                    <a:p>
                      <a:r>
                        <a:rPr sz="1600"/>
                        <a:t>???</a:t>
                      </a:r>
                    </a:p>
                  </a:txBody>
                  <a:tcPr/>
                </a:tc>
                <a:tc>
                  <a:txBody>
                    <a:bodyPr/>
                    <a:lstStyle/>
                    <a:p>
                      <a:r>
                        <a:rPr sz="1600"/>
                        <a:t>???</a:t>
                      </a:r>
                    </a:p>
                  </a:txBody>
                  <a:tcPr/>
                </a:tc>
                <a:tc>
                  <a:txBody>
                    <a:bodyPr/>
                    <a:lstStyle/>
                    <a:p>
                      <a:r>
                        <a:rPr sz="1600"/>
                        <a:t>???</a:t>
                      </a:r>
                    </a:p>
                  </a:txBody>
                  <a:tcPr/>
                </a:tc>
                <a:tc>
                  <a:txBody>
                    <a:bodyPr/>
                    <a:lstStyle/>
                    <a:p>
                      <a:r>
                        <a:rPr sz="1600"/>
                        <a:t>???</a:t>
                      </a:r>
                    </a:p>
                  </a:txBody>
                  <a:tcPr/>
                </a:tc>
                <a:tc>
                  <a:txBody>
                    <a:bodyPr/>
                    <a:lstStyle/>
                    <a:p>
                      <a:r>
                        <a:rPr sz="1600"/>
                        <a:t>???</a:t>
                      </a:r>
                    </a:p>
                  </a:txBody>
                  <a:tcPr/>
                </a:tc>
                <a:tc>
                  <a:txBody>
                    <a:bodyPr/>
                    <a:lstStyle/>
                    <a:p>
                      <a:r>
                        <a:rPr sz="1600"/>
                        <a:t>???</a:t>
                      </a:r>
                    </a:p>
                  </a:txBody>
                  <a:tcPr/>
                </a:tc>
                <a:extLst>
                  <a:ext uri="{0D108BD9-81ED-4DB2-BD59-A6C34878D82A}">
                    <a16:rowId xmlns:a16="http://schemas.microsoft.com/office/drawing/2014/main" val="10006"/>
                  </a:ext>
                </a:extLst>
              </a:tr>
            </a:tbl>
          </a:graphicData>
        </a:graphic>
      </p:graphicFrame>
      <p:sp>
        <p:nvSpPr>
          <p:cNvPr id="5" name="Footer Placeholder 3">
            <a:extLst>
              <a:ext uri="{FF2B5EF4-FFF2-40B4-BE49-F238E27FC236}">
                <a16:creationId xmlns:a16="http://schemas.microsoft.com/office/drawing/2014/main" id="{27A78F50-32A4-44CC-BF46-5D6A17DA799D}"/>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Delivering a Comprehensive Application</a:t>
            </a:r>
            <a:endParaRPr/>
          </a:p>
        </p:txBody>
      </p:sp>
      <p:sp>
        <p:nvSpPr>
          <p:cNvPr id="3" name="Content Placeholder 2"/>
          <p:cNvSpPr>
            <a:spLocks noGrp="1"/>
          </p:cNvSpPr>
          <p:nvPr>
            <p:ph idx="1"/>
          </p:nvPr>
        </p:nvSpPr>
        <p:spPr/>
        <p:txBody>
          <a:bodyPr/>
          <a:lstStyle/>
          <a:p>
            <a:r>
              <a:t> What if we could move all of the following:</a:t>
            </a:r>
          </a:p>
          <a:p>
            <a:pPr lvl="1"/>
            <a:r>
              <a:rPr lang="fr-FR"/>
              <a:t> Application code</a:t>
            </a:r>
          </a:p>
          <a:p>
            <a:pPr lvl="1"/>
            <a:r>
              <a:rPr lang="fr-FR"/>
              <a:t> Application </a:t>
            </a:r>
            <a:r>
              <a:rPr lang="fr-FR" err="1"/>
              <a:t>dependencies</a:t>
            </a:r>
            <a:endParaRPr lang="fr-FR"/>
          </a:p>
          <a:p>
            <a:pPr lvl="1"/>
            <a:r>
              <a:rPr lang="fr-FR"/>
              <a:t> Configuration files</a:t>
            </a:r>
          </a:p>
          <a:p>
            <a:pPr lvl="1"/>
            <a:r>
              <a:rPr lang="fr-FR"/>
              <a:t> Local </a:t>
            </a:r>
            <a:r>
              <a:rPr lang="fr-FR" err="1"/>
              <a:t>database</a:t>
            </a:r>
            <a:r>
              <a:rPr lang="fr-FR"/>
              <a:t>(s)</a:t>
            </a:r>
          </a:p>
          <a:p>
            <a:pPr lvl="1"/>
            <a:r>
              <a:rPr lang="fr-FR"/>
              <a:t> </a:t>
            </a:r>
            <a:r>
              <a:rPr lang="fr-FR" err="1"/>
              <a:t>Environment</a:t>
            </a:r>
            <a:r>
              <a:rPr lang="fr-FR"/>
              <a:t> variables</a:t>
            </a:r>
          </a:p>
          <a:p>
            <a:pPr lvl="1"/>
            <a:r>
              <a:rPr lang="fr-FR"/>
              <a:t> Filesystem</a:t>
            </a:r>
          </a:p>
          <a:p>
            <a:pPr lvl="1"/>
            <a:r>
              <a:rPr lang="fr-FR"/>
              <a:t> Service </a:t>
            </a:r>
            <a:r>
              <a:rPr lang="fr-FR" err="1"/>
              <a:t>processes</a:t>
            </a:r>
            <a:endParaRPr lang="fr-FR"/>
          </a:p>
          <a:p>
            <a:r>
              <a:t> All as a “sealed unit”</a:t>
            </a:r>
          </a:p>
          <a:p>
            <a:pPr lvl="1"/>
            <a:r>
              <a:t> Without having to re-deploy</a:t>
            </a:r>
          </a:p>
          <a:p>
            <a:pPr lvl="1"/>
            <a:r>
              <a:t> Reconfigure</a:t>
            </a:r>
          </a:p>
          <a:p>
            <a:endParaRPr/>
          </a:p>
          <a:p>
            <a:endParaRPr/>
          </a:p>
          <a:p>
            <a:endParaRPr/>
          </a:p>
          <a:p>
            <a:endParaRPr/>
          </a:p>
          <a:p>
            <a:endParaRPr/>
          </a:p>
        </p:txBody>
      </p:sp>
      <p:pic>
        <p:nvPicPr>
          <p:cNvPr id="4" name="Picture 3" descr="blackboard-business-chalkboard-355988.jpg"/>
          <p:cNvPicPr>
            <a:picLocks noChangeAspect="1"/>
          </p:cNvPicPr>
          <p:nvPr/>
        </p:nvPicPr>
        <p:blipFill>
          <a:blip r:embed="rId3"/>
          <a:stretch>
            <a:fillRect/>
          </a:stretch>
        </p:blipFill>
        <p:spPr>
          <a:xfrm>
            <a:off x="4054854" y="2292844"/>
            <a:ext cx="4717671" cy="3139994"/>
          </a:xfrm>
          <a:prstGeom prst="rect">
            <a:avLst/>
          </a:prstGeom>
        </p:spPr>
      </p:pic>
      <p:sp>
        <p:nvSpPr>
          <p:cNvPr id="5" name="Footer Placeholder 3">
            <a:extLst>
              <a:ext uri="{FF2B5EF4-FFF2-40B4-BE49-F238E27FC236}">
                <a16:creationId xmlns:a16="http://schemas.microsoft.com/office/drawing/2014/main" id="{3A957710-4577-44CC-BB46-4310E1F5CDDD}"/>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Virtual Machines (VMs)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182FF94-C189-4BAA-ACD7-E85003BBFF35}"/>
              </a:ext>
            </a:extLst>
          </p:cNvPr>
          <p:cNvSpPr>
            <a:spLocks noGrp="1"/>
          </p:cNvSpPr>
          <p:nvPr>
            <p:ph type="title"/>
          </p:nvPr>
        </p:nvSpPr>
        <p:spPr/>
        <p:txBody>
          <a:bodyPr/>
          <a:lstStyle/>
          <a:p>
            <a:r>
              <a:rPr lang="en-IN"/>
              <a:t>There is a Better Way: Virtualization</a:t>
            </a:r>
          </a:p>
        </p:txBody>
      </p:sp>
      <p:sp>
        <p:nvSpPr>
          <p:cNvPr id="4" name="Footer Placeholder 3">
            <a:extLst>
              <a:ext uri="{FF2B5EF4-FFF2-40B4-BE49-F238E27FC236}">
                <a16:creationId xmlns:a16="http://schemas.microsoft.com/office/drawing/2014/main" id="{4DBF9505-15B0-4468-BB08-B32503A38BA3}"/>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9A044FA9-9A7F-42E7-A35E-0155D2B22E2C}"/>
              </a:ext>
            </a:extLst>
          </p:cNvPr>
          <p:cNvSpPr>
            <a:spLocks noGrp="1"/>
          </p:cNvSpPr>
          <p:nvPr>
            <p:ph type="sldNum" sz="quarter" idx="12"/>
          </p:nvPr>
        </p:nvSpPr>
        <p:spPr/>
        <p:txBody>
          <a:bodyPr/>
          <a:lstStyle/>
          <a:p>
            <a:fld id="{3310D8EA-3107-4873-B9AB-DD7D3E79053A}" type="slidenum">
              <a:rPr lang="en-US" smtClean="0"/>
              <a:t>18</a:t>
            </a:fld>
            <a:endParaRPr lang="en-US"/>
          </a:p>
        </p:txBody>
      </p:sp>
      <p:sp>
        <p:nvSpPr>
          <p:cNvPr id="8" name="Text Placeholder 7">
            <a:extLst>
              <a:ext uri="{FF2B5EF4-FFF2-40B4-BE49-F238E27FC236}">
                <a16:creationId xmlns:a16="http://schemas.microsoft.com/office/drawing/2014/main" id="{9548091A-097E-4BD1-9AAF-0E5EFB9C1B30}"/>
              </a:ext>
            </a:extLst>
          </p:cNvPr>
          <p:cNvSpPr>
            <a:spLocks noGrp="1"/>
          </p:cNvSpPr>
          <p:nvPr>
            <p:ph type="body" sz="quarter" idx="18"/>
          </p:nvPr>
        </p:nvSpPr>
        <p:spPr/>
        <p:txBody>
          <a:bodyPr/>
          <a:lstStyle/>
          <a:p>
            <a:r>
              <a:rPr lang="en-IN"/>
              <a:t> Virtualization has taken the </a:t>
            </a:r>
            <a:r>
              <a:rPr lang="en-IN" err="1"/>
              <a:t>Datacenter</a:t>
            </a:r>
            <a:r>
              <a:rPr lang="en-IN"/>
              <a:t> by storm!</a:t>
            </a:r>
          </a:p>
          <a:p>
            <a:endParaRPr lang="en-IN"/>
          </a:p>
        </p:txBody>
      </p:sp>
      <p:sp>
        <p:nvSpPr>
          <p:cNvPr id="9" name="Text Placeholder 8">
            <a:extLst>
              <a:ext uri="{FF2B5EF4-FFF2-40B4-BE49-F238E27FC236}">
                <a16:creationId xmlns:a16="http://schemas.microsoft.com/office/drawing/2014/main" id="{587908C8-C48D-4166-97E0-13BCE5A3F0E6}"/>
              </a:ext>
            </a:extLst>
          </p:cNvPr>
          <p:cNvSpPr>
            <a:spLocks noGrp="1"/>
          </p:cNvSpPr>
          <p:nvPr>
            <p:ph type="body" sz="quarter" idx="19"/>
          </p:nvPr>
        </p:nvSpPr>
        <p:spPr/>
        <p:txBody>
          <a:bodyPr/>
          <a:lstStyle/>
          <a:p>
            <a:r>
              <a:rPr lang="en-IN"/>
              <a:t>With Virtualization, we can easily move a whole virtual environment from server to server.</a:t>
            </a:r>
          </a:p>
          <a:p>
            <a:endParaRPr lang="en-IN"/>
          </a:p>
        </p:txBody>
      </p:sp>
      <p:sp>
        <p:nvSpPr>
          <p:cNvPr id="10" name="Text Placeholder 9">
            <a:extLst>
              <a:ext uri="{FF2B5EF4-FFF2-40B4-BE49-F238E27FC236}">
                <a16:creationId xmlns:a16="http://schemas.microsoft.com/office/drawing/2014/main" id="{CE5B4EB2-7EE6-4342-A1A0-67306C4AFC80}"/>
              </a:ext>
            </a:extLst>
          </p:cNvPr>
          <p:cNvSpPr>
            <a:spLocks noGrp="1"/>
          </p:cNvSpPr>
          <p:nvPr>
            <p:ph type="body" sz="quarter" idx="20"/>
          </p:nvPr>
        </p:nvSpPr>
        <p:spPr/>
        <p:txBody>
          <a:bodyPr/>
          <a:lstStyle/>
          <a:p>
            <a:r>
              <a:rPr lang="en-IN"/>
              <a:t>We can pause, stop, restart, and terminate instances on the fly.</a:t>
            </a:r>
          </a:p>
          <a:p>
            <a:endParaRPr lang="en-IN"/>
          </a:p>
        </p:txBody>
      </p:sp>
      <p:sp>
        <p:nvSpPr>
          <p:cNvPr id="12" name="Text Placeholder 11">
            <a:extLst>
              <a:ext uri="{FF2B5EF4-FFF2-40B4-BE49-F238E27FC236}">
                <a16:creationId xmlns:a16="http://schemas.microsoft.com/office/drawing/2014/main" id="{EEEE9B88-6D91-4C79-B7EF-F4DB6457DB8F}"/>
              </a:ext>
            </a:extLst>
          </p:cNvPr>
          <p:cNvSpPr>
            <a:spLocks noGrp="1"/>
          </p:cNvSpPr>
          <p:nvPr>
            <p:ph type="body" sz="quarter" idx="22"/>
          </p:nvPr>
        </p:nvSpPr>
        <p:spPr/>
        <p:txBody>
          <a:bodyPr/>
          <a:lstStyle/>
          <a:p>
            <a:r>
              <a:rPr lang="en-IN"/>
              <a:t>Frees </a:t>
            </a:r>
            <a:r>
              <a:rPr lang="en-IN" err="1"/>
              <a:t>datacenter</a:t>
            </a:r>
            <a:r>
              <a:rPr lang="en-IN"/>
              <a:t> ops to focus on server infrastructure and not application.</a:t>
            </a:r>
          </a:p>
          <a:p>
            <a:endParaRPr lang="en-IN"/>
          </a:p>
        </p:txBody>
      </p:sp>
      <p:sp>
        <p:nvSpPr>
          <p:cNvPr id="13" name="Text Placeholder 12">
            <a:extLst>
              <a:ext uri="{FF2B5EF4-FFF2-40B4-BE49-F238E27FC236}">
                <a16:creationId xmlns:a16="http://schemas.microsoft.com/office/drawing/2014/main" id="{736FAE81-7E30-441C-A4DD-1D805ED7FF35}"/>
              </a:ext>
            </a:extLst>
          </p:cNvPr>
          <p:cNvSpPr>
            <a:spLocks noGrp="1"/>
          </p:cNvSpPr>
          <p:nvPr>
            <p:ph type="body" sz="quarter" idx="23"/>
          </p:nvPr>
        </p:nvSpPr>
        <p:spPr/>
        <p:txBody>
          <a:bodyPr/>
          <a:lstStyle/>
          <a:p>
            <a:r>
              <a:rPr lang="en-IN"/>
              <a:t>Agility: much easier to get new VM instance than a new hardware server provisioned.</a:t>
            </a:r>
          </a:p>
          <a:p>
            <a:endParaRPr lang="en-IN"/>
          </a:p>
        </p:txBody>
      </p:sp>
      <p:sp>
        <p:nvSpPr>
          <p:cNvPr id="7" name="Text Placeholder 6">
            <a:extLst>
              <a:ext uri="{FF2B5EF4-FFF2-40B4-BE49-F238E27FC236}">
                <a16:creationId xmlns:a16="http://schemas.microsoft.com/office/drawing/2014/main" id="{D4C9D9E0-5723-46F4-837F-A5FE0F854C81}"/>
              </a:ext>
            </a:extLst>
          </p:cNvPr>
          <p:cNvSpPr>
            <a:spLocks noGrp="1"/>
          </p:cNvSpPr>
          <p:nvPr>
            <p:ph type="body" sz="quarter" idx="13"/>
          </p:nvPr>
        </p:nvSpPr>
        <p:spPr/>
        <p:txBody>
          <a:bodyPr/>
          <a:lstStyle/>
          <a:p>
            <a:endParaRPr lang="en-IN"/>
          </a:p>
        </p:txBody>
      </p:sp>
      <p:sp>
        <p:nvSpPr>
          <p:cNvPr id="11" name="Picture Placeholder 10">
            <a:extLst>
              <a:ext uri="{FF2B5EF4-FFF2-40B4-BE49-F238E27FC236}">
                <a16:creationId xmlns:a16="http://schemas.microsoft.com/office/drawing/2014/main" id="{8FF08A9A-0126-41A0-BCFA-0939E9B2634A}"/>
              </a:ext>
            </a:extLst>
          </p:cNvPr>
          <p:cNvSpPr>
            <a:spLocks noGrp="1"/>
          </p:cNvSpPr>
          <p:nvPr>
            <p:ph type="pic" sz="quarter" idx="21"/>
          </p:nvPr>
        </p:nvSpPr>
        <p:spPr/>
      </p:sp>
    </p:spTree>
    <p:extLst>
      <p:ext uri="{BB962C8B-B14F-4D97-AF65-F5344CB8AC3E}">
        <p14:creationId xmlns:p14="http://schemas.microsoft.com/office/powerpoint/2010/main" val="2987408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736EC33-1FDD-412C-A5D2-67FC3FDD5DEB}"/>
              </a:ext>
            </a:extLst>
          </p:cNvPr>
          <p:cNvSpPr>
            <a:spLocks noGrp="1"/>
          </p:cNvSpPr>
          <p:nvPr>
            <p:ph type="title"/>
          </p:nvPr>
        </p:nvSpPr>
        <p:spPr/>
        <p:txBody>
          <a:bodyPr/>
          <a:lstStyle/>
          <a:p>
            <a:r>
              <a:rPr lang="en-US" dirty="0"/>
              <a:t>The History of Virtualization</a:t>
            </a:r>
            <a:endParaRPr lang="en-IN" dirty="0"/>
          </a:p>
        </p:txBody>
      </p:sp>
      <p:sp>
        <p:nvSpPr>
          <p:cNvPr id="3" name="Footer Placeholder 2">
            <a:extLst>
              <a:ext uri="{FF2B5EF4-FFF2-40B4-BE49-F238E27FC236}">
                <a16:creationId xmlns:a16="http://schemas.microsoft.com/office/drawing/2014/main" id="{6AFC92F5-C566-4B02-A288-0E964FBF56F0}"/>
              </a:ext>
            </a:extLst>
          </p:cNvPr>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C07EDA07-C8CB-4AFC-9B1A-63B533141269}"/>
              </a:ext>
            </a:extLst>
          </p:cNvPr>
          <p:cNvSpPr>
            <a:spLocks noGrp="1"/>
          </p:cNvSpPr>
          <p:nvPr>
            <p:ph type="sldNum" sz="quarter" idx="12"/>
          </p:nvPr>
        </p:nvSpPr>
        <p:spPr/>
        <p:txBody>
          <a:bodyPr/>
          <a:lstStyle/>
          <a:p>
            <a:fld id="{3310D8EA-3107-4873-B9AB-DD7D3E79053A}" type="slidenum">
              <a:rPr lang="en-US" smtClean="0"/>
              <a:t>19</a:t>
            </a:fld>
            <a:endParaRPr lang="en-US" dirty="0"/>
          </a:p>
        </p:txBody>
      </p:sp>
      <p:sp>
        <p:nvSpPr>
          <p:cNvPr id="14" name="Text Placeholder 13">
            <a:extLst>
              <a:ext uri="{FF2B5EF4-FFF2-40B4-BE49-F238E27FC236}">
                <a16:creationId xmlns:a16="http://schemas.microsoft.com/office/drawing/2014/main" id="{82C9B346-1B52-4EDE-8131-11A258DA1526}"/>
              </a:ext>
            </a:extLst>
          </p:cNvPr>
          <p:cNvSpPr>
            <a:spLocks noGrp="1"/>
          </p:cNvSpPr>
          <p:nvPr>
            <p:ph type="body" sz="quarter" idx="14"/>
          </p:nvPr>
        </p:nvSpPr>
        <p:spPr>
          <a:xfrm>
            <a:off x="371475" y="1418316"/>
            <a:ext cx="2057400" cy="1074058"/>
          </a:xfrm>
        </p:spPr>
        <p:txBody>
          <a:bodyPr/>
          <a:lstStyle/>
          <a:p>
            <a:r>
              <a:rPr lang="en-IN" dirty="0"/>
              <a:t> Mainframes have used VMs for a long time. (1960s/1970-Present)</a:t>
            </a:r>
          </a:p>
          <a:p>
            <a:endParaRPr lang="en-IN" dirty="0"/>
          </a:p>
        </p:txBody>
      </p:sp>
      <p:sp>
        <p:nvSpPr>
          <p:cNvPr id="15" name="Text Placeholder 14">
            <a:extLst>
              <a:ext uri="{FF2B5EF4-FFF2-40B4-BE49-F238E27FC236}">
                <a16:creationId xmlns:a16="http://schemas.microsoft.com/office/drawing/2014/main" id="{339B4F63-05A1-477B-BA04-18C9FBA86920}"/>
              </a:ext>
            </a:extLst>
          </p:cNvPr>
          <p:cNvSpPr>
            <a:spLocks noGrp="1"/>
          </p:cNvSpPr>
          <p:nvPr>
            <p:ph type="body" sz="quarter" idx="15"/>
          </p:nvPr>
        </p:nvSpPr>
        <p:spPr>
          <a:xfrm>
            <a:off x="2517436" y="1418317"/>
            <a:ext cx="2057400" cy="1074058"/>
          </a:xfrm>
        </p:spPr>
        <p:txBody>
          <a:bodyPr/>
          <a:lstStyle/>
          <a:p>
            <a:r>
              <a:rPr lang="en-IN" dirty="0"/>
              <a:t> PC Era (1990s)</a:t>
            </a:r>
          </a:p>
          <a:p>
            <a:endParaRPr lang="en-IN" dirty="0"/>
          </a:p>
        </p:txBody>
      </p:sp>
      <p:sp>
        <p:nvSpPr>
          <p:cNvPr id="16" name="Text Placeholder 15">
            <a:extLst>
              <a:ext uri="{FF2B5EF4-FFF2-40B4-BE49-F238E27FC236}">
                <a16:creationId xmlns:a16="http://schemas.microsoft.com/office/drawing/2014/main" id="{85AA03B4-0B89-4661-AAAC-48EEB9AA9831}"/>
              </a:ext>
            </a:extLst>
          </p:cNvPr>
          <p:cNvSpPr>
            <a:spLocks noGrp="1"/>
          </p:cNvSpPr>
          <p:nvPr>
            <p:ph type="body" sz="quarter" idx="16"/>
          </p:nvPr>
        </p:nvSpPr>
        <p:spPr>
          <a:xfrm>
            <a:off x="4663397" y="1418317"/>
            <a:ext cx="2057400" cy="1074058"/>
          </a:xfrm>
        </p:spPr>
        <p:txBody>
          <a:bodyPr/>
          <a:lstStyle/>
          <a:p>
            <a:r>
              <a:rPr lang="en-IN" dirty="0"/>
              <a:t>Application Servers (Late 1990s – 2000s)</a:t>
            </a:r>
          </a:p>
          <a:p>
            <a:endParaRPr lang="en-IN" dirty="0"/>
          </a:p>
        </p:txBody>
      </p:sp>
      <p:sp>
        <p:nvSpPr>
          <p:cNvPr id="17" name="Text Placeholder 16">
            <a:extLst>
              <a:ext uri="{FF2B5EF4-FFF2-40B4-BE49-F238E27FC236}">
                <a16:creationId xmlns:a16="http://schemas.microsoft.com/office/drawing/2014/main" id="{189985F3-D401-4504-9A3D-58372E810B45}"/>
              </a:ext>
            </a:extLst>
          </p:cNvPr>
          <p:cNvSpPr>
            <a:spLocks noGrp="1"/>
          </p:cNvSpPr>
          <p:nvPr>
            <p:ph type="body" sz="quarter" idx="17"/>
          </p:nvPr>
        </p:nvSpPr>
        <p:spPr>
          <a:xfrm>
            <a:off x="6809357" y="1418317"/>
            <a:ext cx="2057400" cy="1074058"/>
          </a:xfrm>
        </p:spPr>
        <p:txBody>
          <a:bodyPr/>
          <a:lstStyle/>
          <a:p>
            <a:r>
              <a:rPr lang="en-IN" dirty="0"/>
              <a:t> Intel/AMD Support Hardware Virtualization (2006-)</a:t>
            </a:r>
          </a:p>
          <a:p>
            <a:endParaRPr lang="en-IN" dirty="0"/>
          </a:p>
        </p:txBody>
      </p:sp>
      <p:sp>
        <p:nvSpPr>
          <p:cNvPr id="18" name="Text Placeholder 17">
            <a:extLst>
              <a:ext uri="{FF2B5EF4-FFF2-40B4-BE49-F238E27FC236}">
                <a16:creationId xmlns:a16="http://schemas.microsoft.com/office/drawing/2014/main" id="{15E3DAF8-EB33-49FA-BB77-3CBDA15EABB4}"/>
              </a:ext>
            </a:extLst>
          </p:cNvPr>
          <p:cNvSpPr>
            <a:spLocks noGrp="1"/>
          </p:cNvSpPr>
          <p:nvPr>
            <p:ph type="body" sz="quarter" idx="19"/>
          </p:nvPr>
        </p:nvSpPr>
        <p:spPr/>
        <p:txBody>
          <a:bodyPr/>
          <a:lstStyle/>
          <a:p>
            <a:pPr lvl="1"/>
            <a:r>
              <a:rPr lang="en-IN" dirty="0"/>
              <a:t>Thousands of VMs on a single mainframe!</a:t>
            </a:r>
          </a:p>
          <a:p>
            <a:pPr lvl="1"/>
            <a:r>
              <a:rPr lang="en-IN" dirty="0"/>
              <a:t> Achieves scalability and isolation on mainframe systems.</a:t>
            </a:r>
          </a:p>
          <a:p>
            <a:endParaRPr lang="en-IN" dirty="0"/>
          </a:p>
        </p:txBody>
      </p:sp>
      <p:sp>
        <p:nvSpPr>
          <p:cNvPr id="19" name="Text Placeholder 18">
            <a:extLst>
              <a:ext uri="{FF2B5EF4-FFF2-40B4-BE49-F238E27FC236}">
                <a16:creationId xmlns:a16="http://schemas.microsoft.com/office/drawing/2014/main" id="{95D22EA6-A7A2-4E34-AB85-D3D8DD873C2C}"/>
              </a:ext>
            </a:extLst>
          </p:cNvPr>
          <p:cNvSpPr>
            <a:spLocks noGrp="1"/>
          </p:cNvSpPr>
          <p:nvPr>
            <p:ph type="body" sz="quarter" idx="20"/>
          </p:nvPr>
        </p:nvSpPr>
        <p:spPr/>
        <p:txBody>
          <a:bodyPr/>
          <a:lstStyle/>
          <a:p>
            <a:pPr lvl="1"/>
            <a:r>
              <a:rPr lang="en-IN" dirty="0"/>
              <a:t>VMs a “mainframe” technology and out of vogue.</a:t>
            </a:r>
          </a:p>
          <a:p>
            <a:pPr lvl="1"/>
            <a:r>
              <a:rPr lang="en-IN" dirty="0"/>
              <a:t> Just run the app on the ”bare metal”</a:t>
            </a:r>
          </a:p>
          <a:p>
            <a:endParaRPr lang="en-IN" dirty="0"/>
          </a:p>
        </p:txBody>
      </p:sp>
      <p:sp>
        <p:nvSpPr>
          <p:cNvPr id="20" name="Text Placeholder 19">
            <a:extLst>
              <a:ext uri="{FF2B5EF4-FFF2-40B4-BE49-F238E27FC236}">
                <a16:creationId xmlns:a16="http://schemas.microsoft.com/office/drawing/2014/main" id="{1E1D4E65-D587-4158-A4F9-683462D3C03B}"/>
              </a:ext>
            </a:extLst>
          </p:cNvPr>
          <p:cNvSpPr>
            <a:spLocks noGrp="1"/>
          </p:cNvSpPr>
          <p:nvPr>
            <p:ph type="body" sz="quarter" idx="21"/>
          </p:nvPr>
        </p:nvSpPr>
        <p:spPr/>
        <p:txBody>
          <a:bodyPr/>
          <a:lstStyle/>
          <a:p>
            <a:pPr lvl="1"/>
            <a:r>
              <a:rPr lang="en-IN" dirty="0"/>
              <a:t> Deploy app to application server</a:t>
            </a:r>
          </a:p>
          <a:p>
            <a:pPr lvl="1"/>
            <a:r>
              <a:rPr lang="en-IN" dirty="0"/>
              <a:t> </a:t>
            </a:r>
            <a:r>
              <a:rPr lang="en-IN" dirty="0" err="1"/>
              <a:t>SysAdmins</a:t>
            </a:r>
            <a:r>
              <a:rPr lang="en-IN" dirty="0"/>
              <a:t> managed deployment of application</a:t>
            </a:r>
          </a:p>
          <a:p>
            <a:pPr lvl="1"/>
            <a:r>
              <a:rPr lang="en-IN" dirty="0"/>
              <a:t> Still ”bare metal”</a:t>
            </a:r>
          </a:p>
          <a:p>
            <a:endParaRPr lang="en-IN" dirty="0"/>
          </a:p>
        </p:txBody>
      </p:sp>
      <p:sp>
        <p:nvSpPr>
          <p:cNvPr id="21" name="Text Placeholder 20">
            <a:extLst>
              <a:ext uri="{FF2B5EF4-FFF2-40B4-BE49-F238E27FC236}">
                <a16:creationId xmlns:a16="http://schemas.microsoft.com/office/drawing/2014/main" id="{CF7F2D37-BE5A-4489-A10A-0D926F876FD2}"/>
              </a:ext>
            </a:extLst>
          </p:cNvPr>
          <p:cNvSpPr>
            <a:spLocks noGrp="1"/>
          </p:cNvSpPr>
          <p:nvPr>
            <p:ph type="body" sz="quarter" idx="22"/>
          </p:nvPr>
        </p:nvSpPr>
        <p:spPr/>
        <p:txBody>
          <a:bodyPr/>
          <a:lstStyle/>
          <a:p>
            <a:pPr lvl="1"/>
            <a:r>
              <a:rPr lang="en-IN"/>
              <a:t>Enables isolation of VM processes</a:t>
            </a:r>
          </a:p>
          <a:p>
            <a:pPr lvl="1"/>
            <a:r>
              <a:rPr lang="en-IN"/>
              <a:t> VM security</a:t>
            </a:r>
          </a:p>
          <a:p>
            <a:endParaRPr lang="en-IN"/>
          </a:p>
        </p:txBody>
      </p:sp>
    </p:spTree>
    <p:extLst>
      <p:ext uri="{BB962C8B-B14F-4D97-AF65-F5344CB8AC3E}">
        <p14:creationId xmlns:p14="http://schemas.microsoft.com/office/powerpoint/2010/main" val="933736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a:t>
            </a:r>
            <a:r>
              <a:rPr dirty="0"/>
              <a:t>Objectives</a:t>
            </a:r>
          </a:p>
        </p:txBody>
      </p:sp>
      <p:sp>
        <p:nvSpPr>
          <p:cNvPr id="3" name="Content Placeholder 2"/>
          <p:cNvSpPr>
            <a:spLocks noGrp="1"/>
          </p:cNvSpPr>
          <p:nvPr>
            <p:ph idx="1"/>
          </p:nvPr>
        </p:nvSpPr>
        <p:spPr/>
        <p:txBody>
          <a:bodyPr/>
          <a:lstStyle/>
          <a:p>
            <a:r>
              <a:rPr dirty="0"/>
              <a:t> Gain a general overview about containers</a:t>
            </a:r>
            <a:r>
              <a:rPr lang="en-IN" dirty="0"/>
              <a:t>.</a:t>
            </a:r>
            <a:endParaRPr dirty="0"/>
          </a:p>
          <a:p>
            <a:r>
              <a:rPr dirty="0"/>
              <a:t> Learn about Docker</a:t>
            </a:r>
            <a:r>
              <a:rPr lang="en-IN" dirty="0"/>
              <a:t>.</a:t>
            </a:r>
            <a:endParaRPr dirty="0"/>
          </a:p>
          <a:p>
            <a:r>
              <a:rPr dirty="0"/>
              <a:t> Learn How to Operate Apps with Docker</a:t>
            </a:r>
            <a:r>
              <a:rPr lang="en-IN" dirty="0"/>
              <a:t>.</a:t>
            </a:r>
            <a:endParaRPr dirty="0"/>
          </a:p>
          <a:p>
            <a:r>
              <a:rPr dirty="0"/>
              <a:t> Perform Orchestration With Docker Swarm</a:t>
            </a:r>
            <a:r>
              <a:rPr lang="en-IN" dirty="0"/>
              <a:t>.</a:t>
            </a:r>
            <a:endParaRPr dirty="0"/>
          </a:p>
          <a:p>
            <a:r>
              <a:rPr dirty="0"/>
              <a:t> Gain Familiarity With CLI Tools</a:t>
            </a:r>
            <a:r>
              <a:rPr lang="en-IN" dirty="0"/>
              <a:t>.</a:t>
            </a:r>
            <a:endParaRPr dirty="0"/>
          </a:p>
          <a:p>
            <a:r>
              <a:rPr dirty="0"/>
              <a:t> Health Checks</a:t>
            </a:r>
            <a:r>
              <a:rPr lang="en-IN" dirty="0"/>
              <a:t>.</a:t>
            </a:r>
            <a:endParaRPr dirty="0"/>
          </a:p>
        </p:txBody>
      </p:sp>
      <p:sp>
        <p:nvSpPr>
          <p:cNvPr id="4" name="Footer Placeholder 3">
            <a:extLst>
              <a:ext uri="{FF2B5EF4-FFF2-40B4-BE49-F238E27FC236}">
                <a16:creationId xmlns:a16="http://schemas.microsoft.com/office/drawing/2014/main" id="{A53853A1-122E-4AFE-9145-915A2E214C56}"/>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Virtualization Providers</a:t>
            </a:r>
          </a:p>
        </p:txBody>
      </p:sp>
      <p:sp>
        <p:nvSpPr>
          <p:cNvPr id="3" name="Content Placeholder 2"/>
          <p:cNvSpPr>
            <a:spLocks noGrp="1"/>
          </p:cNvSpPr>
          <p:nvPr>
            <p:ph idx="1"/>
          </p:nvPr>
        </p:nvSpPr>
        <p:spPr>
          <a:xfrm>
            <a:off x="3100162" y="1294838"/>
            <a:ext cx="5203200" cy="2037216"/>
          </a:xfrm>
        </p:spPr>
        <p:txBody>
          <a:bodyPr/>
          <a:lstStyle/>
          <a:p>
            <a:r>
              <a:rPr lang="en-IN"/>
              <a:t> </a:t>
            </a:r>
          </a:p>
          <a:p>
            <a:endParaRPr/>
          </a:p>
          <a:p>
            <a:endParaRPr/>
          </a:p>
          <a:p>
            <a:endParaRPr/>
          </a:p>
          <a:p>
            <a:r>
              <a:t> </a:t>
            </a:r>
          </a:p>
          <a:p>
            <a:endParaRPr/>
          </a:p>
          <a:p>
            <a:endParaRPr/>
          </a:p>
          <a:p>
            <a:endParaRPr/>
          </a:p>
          <a:p>
            <a:r>
              <a:t> Xen</a:t>
            </a:r>
          </a:p>
          <a:p>
            <a:r>
              <a:t> </a:t>
            </a:r>
          </a:p>
        </p:txBody>
      </p:sp>
      <p:pic>
        <p:nvPicPr>
          <p:cNvPr id="4" name="Picture 3" descr="vmware-logo-eps-vector-image-800x533-e1476948729563.png"/>
          <p:cNvPicPr>
            <a:picLocks noChangeAspect="1"/>
          </p:cNvPicPr>
          <p:nvPr/>
        </p:nvPicPr>
        <p:blipFill>
          <a:blip r:embed="rId3"/>
          <a:stretch>
            <a:fillRect/>
          </a:stretch>
        </p:blipFill>
        <p:spPr>
          <a:xfrm>
            <a:off x="178851" y="1612249"/>
            <a:ext cx="3200400" cy="1016000"/>
          </a:xfrm>
          <a:prstGeom prst="rect">
            <a:avLst/>
          </a:prstGeom>
        </p:spPr>
      </p:pic>
      <p:pic>
        <p:nvPicPr>
          <p:cNvPr id="5" name="Picture 4" descr="hyperv-logo2.jpg"/>
          <p:cNvPicPr>
            <a:picLocks noChangeAspect="1"/>
          </p:cNvPicPr>
          <p:nvPr/>
        </p:nvPicPr>
        <p:blipFill>
          <a:blip r:embed="rId4"/>
          <a:stretch>
            <a:fillRect/>
          </a:stretch>
        </p:blipFill>
        <p:spPr>
          <a:xfrm>
            <a:off x="371475" y="4533809"/>
            <a:ext cx="3568700" cy="1016000"/>
          </a:xfrm>
          <a:prstGeom prst="rect">
            <a:avLst/>
          </a:prstGeom>
        </p:spPr>
      </p:pic>
      <p:pic>
        <p:nvPicPr>
          <p:cNvPr id="1026" name="Picture 2" descr="Related image">
            <a:extLst>
              <a:ext uri="{FF2B5EF4-FFF2-40B4-BE49-F238E27FC236}">
                <a16:creationId xmlns:a16="http://schemas.microsoft.com/office/drawing/2014/main" id="{404097C7-E6F5-4363-A716-7A893F73A5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739" y="1691495"/>
            <a:ext cx="1494971" cy="1494971"/>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4" descr="Image result for xen logo">
            <a:extLst>
              <a:ext uri="{FF2B5EF4-FFF2-40B4-BE49-F238E27FC236}">
                <a16:creationId xmlns:a16="http://schemas.microsoft.com/office/drawing/2014/main" id="{EE8704EE-E233-4587-8E67-71D333258CE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A4779137-37CC-4EB3-95C5-83CCEF7B36F4}"/>
              </a:ext>
            </a:extLst>
          </p:cNvPr>
          <p:cNvPicPr>
            <a:picLocks noChangeAspect="1"/>
          </p:cNvPicPr>
          <p:nvPr/>
        </p:nvPicPr>
        <p:blipFill>
          <a:blip r:embed="rId6"/>
          <a:stretch>
            <a:fillRect/>
          </a:stretch>
        </p:blipFill>
        <p:spPr>
          <a:xfrm>
            <a:off x="5559341" y="4533809"/>
            <a:ext cx="3152775" cy="1447800"/>
          </a:xfrm>
          <a:prstGeom prst="rect">
            <a:avLst/>
          </a:prstGeom>
        </p:spPr>
      </p:pic>
      <p:pic>
        <p:nvPicPr>
          <p:cNvPr id="1034" name="Picture 10" descr="Image result for kvm logo">
            <a:extLst>
              <a:ext uri="{FF2B5EF4-FFF2-40B4-BE49-F238E27FC236}">
                <a16:creationId xmlns:a16="http://schemas.microsoft.com/office/drawing/2014/main" id="{34975FE5-B974-48FE-A2E0-72FF16FF25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9814" y="2313446"/>
            <a:ext cx="3218202" cy="2204811"/>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3">
            <a:extLst>
              <a:ext uri="{FF2B5EF4-FFF2-40B4-BE49-F238E27FC236}">
                <a16:creationId xmlns:a16="http://schemas.microsoft.com/office/drawing/2014/main" id="{541AD40E-F75E-4979-97ED-810BDD1C7B60}"/>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The Cost of Virtualization</a:t>
            </a:r>
            <a:endParaRPr/>
          </a:p>
        </p:txBody>
      </p:sp>
      <p:sp>
        <p:nvSpPr>
          <p:cNvPr id="3" name="Content Placeholder 2"/>
          <p:cNvSpPr>
            <a:spLocks noGrp="1"/>
          </p:cNvSpPr>
          <p:nvPr>
            <p:ph idx="1"/>
          </p:nvPr>
        </p:nvSpPr>
        <p:spPr/>
        <p:txBody>
          <a:bodyPr/>
          <a:lstStyle/>
          <a:p>
            <a:r>
              <a:t> Performance</a:t>
            </a:r>
            <a:r>
              <a:rPr lang="en-US"/>
              <a:t>:</a:t>
            </a:r>
            <a:endParaRPr/>
          </a:p>
          <a:p>
            <a:pPr lvl="1"/>
            <a:r>
              <a:t> Virtual </a:t>
            </a:r>
            <a:r>
              <a:rPr lang="en-US"/>
              <a:t>h</a:t>
            </a:r>
            <a:r>
              <a:t>ardware doesn’t run as well as bare-metal.</a:t>
            </a:r>
          </a:p>
          <a:p>
            <a:pPr lvl="1"/>
            <a:r>
              <a:t> It can be MUCH slower in some cases.</a:t>
            </a:r>
          </a:p>
          <a:p>
            <a:r>
              <a:t> We end up with multiple redundant operating systems for each VM.</a:t>
            </a:r>
          </a:p>
          <a:p>
            <a:pPr lvl="1"/>
            <a:r>
              <a:t> Overall, though, it’s worth the cost</a:t>
            </a:r>
            <a:r>
              <a:rPr lang="en-US"/>
              <a:t>!</a:t>
            </a:r>
            <a:endParaRPr/>
          </a:p>
          <a:p>
            <a:pPr lvl="1"/>
            <a:r>
              <a:t> Our application VMs are sealed from each other</a:t>
            </a:r>
            <a:r>
              <a:rPr lang="en-US"/>
              <a:t>.</a:t>
            </a:r>
          </a:p>
          <a:p>
            <a:pPr lvl="1"/>
            <a:r>
              <a:t> Sealed from host OS</a:t>
            </a:r>
            <a:r>
              <a:rPr lang="en-US"/>
              <a:t>.</a:t>
            </a:r>
            <a:endParaRPr/>
          </a:p>
          <a:p>
            <a:pPr lvl="1"/>
            <a:r>
              <a:t> We can copy VMs between machines without much problem.</a:t>
            </a:r>
          </a:p>
          <a:p>
            <a:r>
              <a:t> Virtual </a:t>
            </a:r>
            <a:r>
              <a:rPr lang="en-US"/>
              <a:t>i</a:t>
            </a:r>
            <a:r>
              <a:t>nstances make better use of hardware</a:t>
            </a:r>
            <a:r>
              <a:rPr lang="en-US"/>
              <a:t>.</a:t>
            </a:r>
            <a:endParaRPr/>
          </a:p>
          <a:p>
            <a:r>
              <a:t> Large bare-metal servers can balance resources among several running VMs.</a:t>
            </a:r>
          </a:p>
        </p:txBody>
      </p:sp>
      <p:sp>
        <p:nvSpPr>
          <p:cNvPr id="5" name="Footer Placeholder 3">
            <a:extLst>
              <a:ext uri="{FF2B5EF4-FFF2-40B4-BE49-F238E27FC236}">
                <a16:creationId xmlns:a16="http://schemas.microsoft.com/office/drawing/2014/main" id="{CA0F4139-D606-4F4A-8C05-5EFF64693262}"/>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Problem with Virtualization</a:t>
            </a:r>
          </a:p>
        </p:txBody>
      </p:sp>
      <p:sp>
        <p:nvSpPr>
          <p:cNvPr id="3" name="Content Placeholder 2"/>
          <p:cNvSpPr>
            <a:spLocks noGrp="1"/>
          </p:cNvSpPr>
          <p:nvPr>
            <p:ph idx="1"/>
          </p:nvPr>
        </p:nvSpPr>
        <p:spPr/>
        <p:txBody>
          <a:bodyPr/>
          <a:lstStyle/>
          <a:p>
            <a:r>
              <a:t> Notice how many Guest OS we have here.</a:t>
            </a:r>
          </a:p>
          <a:p>
            <a:r>
              <a:t> Do we we really need a separate guest OS for each VM?</a:t>
            </a:r>
          </a:p>
          <a:p>
            <a:endParaRPr/>
          </a:p>
          <a:p>
            <a:endParaRPr/>
          </a:p>
          <a:p>
            <a:endParaRPr/>
          </a:p>
          <a:p>
            <a:endParaRPr/>
          </a:p>
          <a:p>
            <a:endParaRPr/>
          </a:p>
          <a:p>
            <a:endParaRPr/>
          </a:p>
          <a:p>
            <a:endParaRPr/>
          </a:p>
          <a:p>
            <a:endParaRPr/>
          </a:p>
          <a:p>
            <a:endParaRPr/>
          </a:p>
          <a:p>
            <a:endParaRPr/>
          </a:p>
          <a:p>
            <a:endParaRPr/>
          </a:p>
          <a:p>
            <a:endParaRPr/>
          </a:p>
        </p:txBody>
      </p:sp>
      <p:pic>
        <p:nvPicPr>
          <p:cNvPr id="4" name="Picture 3" descr="replacethis-virtualization-guest-os.png"/>
          <p:cNvPicPr>
            <a:picLocks noChangeAspect="1"/>
          </p:cNvPicPr>
          <p:nvPr/>
        </p:nvPicPr>
        <p:blipFill>
          <a:blip r:embed="rId3"/>
          <a:stretch>
            <a:fillRect/>
          </a:stretch>
        </p:blipFill>
        <p:spPr>
          <a:xfrm>
            <a:off x="1400139" y="3088045"/>
            <a:ext cx="4169387" cy="3563579"/>
          </a:xfrm>
          <a:prstGeom prst="rect">
            <a:avLst/>
          </a:prstGeom>
        </p:spPr>
      </p:pic>
      <p:sp>
        <p:nvSpPr>
          <p:cNvPr id="5" name="Footer Placeholder 3">
            <a:extLst>
              <a:ext uri="{FF2B5EF4-FFF2-40B4-BE49-F238E27FC236}">
                <a16:creationId xmlns:a16="http://schemas.microsoft.com/office/drawing/2014/main" id="{75B197DD-800E-4F08-AC13-7920A109FAFC}"/>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Introducing Containers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are Containers</a:t>
            </a:r>
          </a:p>
        </p:txBody>
      </p:sp>
      <p:sp>
        <p:nvSpPr>
          <p:cNvPr id="3" name="Content Placeholder 2"/>
          <p:cNvSpPr>
            <a:spLocks noGrp="1"/>
          </p:cNvSpPr>
          <p:nvPr>
            <p:ph idx="1"/>
          </p:nvPr>
        </p:nvSpPr>
        <p:spPr/>
        <p:txBody>
          <a:bodyPr/>
          <a:lstStyle/>
          <a:p>
            <a:r>
              <a:rPr dirty="0"/>
              <a:t> Containers are:</a:t>
            </a:r>
          </a:p>
          <a:p>
            <a:pPr lvl="1"/>
            <a:r>
              <a:rPr dirty="0"/>
              <a:t> OS Level Virtualization</a:t>
            </a:r>
          </a:p>
          <a:p>
            <a:pPr lvl="1"/>
            <a:r>
              <a:rPr dirty="0"/>
              <a:t> Application Code + Filesystem Image code = Packaged Together</a:t>
            </a:r>
          </a:p>
          <a:p>
            <a:r>
              <a:rPr dirty="0"/>
              <a:t> So</a:t>
            </a:r>
            <a:r>
              <a:rPr lang="en-IN" dirty="0"/>
              <a:t>,</a:t>
            </a:r>
            <a:r>
              <a:rPr dirty="0"/>
              <a:t> how is it different from Virtualization?</a:t>
            </a:r>
          </a:p>
          <a:p>
            <a:pPr lvl="1"/>
            <a:r>
              <a:rPr dirty="0"/>
              <a:t> Only the ”Userland” is virtualized</a:t>
            </a:r>
            <a:r>
              <a:rPr lang="en-IN" dirty="0"/>
              <a:t>.</a:t>
            </a:r>
            <a:endParaRPr dirty="0"/>
          </a:p>
          <a:p>
            <a:pPr lvl="1"/>
            <a:r>
              <a:rPr dirty="0"/>
              <a:t> Kernel is shared with the host</a:t>
            </a:r>
            <a:r>
              <a:rPr lang="en-IN" dirty="0"/>
              <a:t>.</a:t>
            </a:r>
            <a:endParaRPr dirty="0"/>
          </a:p>
          <a:p>
            <a:r>
              <a:rPr dirty="0"/>
              <a:t> Both Host and Guest have to be the same OS (with some exceptions)</a:t>
            </a:r>
          </a:p>
          <a:p>
            <a:pPr lvl="1"/>
            <a:r>
              <a:rPr dirty="0"/>
              <a:t> Usually Linux</a:t>
            </a:r>
          </a:p>
          <a:p>
            <a:pPr lvl="1"/>
            <a:r>
              <a:rPr dirty="0"/>
              <a:t> Microsoft has worked with Docker to have Windows containers as well.</a:t>
            </a:r>
          </a:p>
          <a:p>
            <a:endParaRPr dirty="0"/>
          </a:p>
          <a:p>
            <a:endParaRPr dirty="0"/>
          </a:p>
          <a:p>
            <a:endParaRPr dirty="0"/>
          </a:p>
          <a:p>
            <a:endParaRPr dirty="0"/>
          </a:p>
          <a:p>
            <a:endParaRPr dirty="0"/>
          </a:p>
          <a:p>
            <a:endParaRPr dirty="0"/>
          </a:p>
          <a:p>
            <a:endParaRPr dirty="0"/>
          </a:p>
        </p:txBody>
      </p:sp>
      <p:pic>
        <p:nvPicPr>
          <p:cNvPr id="4" name="Picture 3" descr="container-489933_640.jpg"/>
          <p:cNvPicPr>
            <a:picLocks noChangeAspect="1"/>
          </p:cNvPicPr>
          <p:nvPr/>
        </p:nvPicPr>
        <p:blipFill>
          <a:blip r:embed="rId3"/>
          <a:stretch>
            <a:fillRect/>
          </a:stretch>
        </p:blipFill>
        <p:spPr>
          <a:xfrm>
            <a:off x="468923" y="4791456"/>
            <a:ext cx="1934308" cy="1450731"/>
          </a:xfrm>
          <a:prstGeom prst="rect">
            <a:avLst/>
          </a:prstGeom>
        </p:spPr>
      </p:pic>
      <p:sp>
        <p:nvSpPr>
          <p:cNvPr id="5" name="Footer Placeholder 3">
            <a:extLst>
              <a:ext uri="{FF2B5EF4-FFF2-40B4-BE49-F238E27FC236}">
                <a16:creationId xmlns:a16="http://schemas.microsoft.com/office/drawing/2014/main" id="{6E7DAC4D-D71A-4B77-8693-5471716D2332}"/>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Containers Versus Virtual Machines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1304234642"/>
              </p:ext>
            </p:extLst>
          </p:nvPr>
        </p:nvGraphicFramePr>
        <p:xfrm>
          <a:off x="374904" y="1828800"/>
          <a:ext cx="8485632" cy="3108960"/>
        </p:xfrm>
        <a:graphic>
          <a:graphicData uri="http://schemas.openxmlformats.org/drawingml/2006/table">
            <a:tbl>
              <a:tblPr firstRow="1" bandRow="1">
                <a:tableStyleId>{5C22544A-7EE6-4342-B048-85BDC9FD1C3A}</a:tableStyleId>
              </a:tblPr>
              <a:tblGrid>
                <a:gridCol w="2828544">
                  <a:extLst>
                    <a:ext uri="{9D8B030D-6E8A-4147-A177-3AD203B41FA5}">
                      <a16:colId xmlns:a16="http://schemas.microsoft.com/office/drawing/2014/main" val="20000"/>
                    </a:ext>
                  </a:extLst>
                </a:gridCol>
                <a:gridCol w="2828544">
                  <a:extLst>
                    <a:ext uri="{9D8B030D-6E8A-4147-A177-3AD203B41FA5}">
                      <a16:colId xmlns:a16="http://schemas.microsoft.com/office/drawing/2014/main" val="20001"/>
                    </a:ext>
                  </a:extLst>
                </a:gridCol>
                <a:gridCol w="2828544">
                  <a:extLst>
                    <a:ext uri="{9D8B030D-6E8A-4147-A177-3AD203B41FA5}">
                      <a16:colId xmlns:a16="http://schemas.microsoft.com/office/drawing/2014/main" val="20002"/>
                    </a:ext>
                  </a:extLst>
                </a:gridCol>
              </a:tblGrid>
              <a:tr h="457200">
                <a:tc>
                  <a:txBody>
                    <a:bodyPr/>
                    <a:lstStyle/>
                    <a:p>
                      <a:endParaRPr sz="1600"/>
                    </a:p>
                  </a:txBody>
                  <a:tcPr/>
                </a:tc>
                <a:tc>
                  <a:txBody>
                    <a:bodyPr/>
                    <a:lstStyle/>
                    <a:p>
                      <a:r>
                        <a:rPr sz="1600"/>
                        <a:t>Container</a:t>
                      </a:r>
                    </a:p>
                  </a:txBody>
                  <a:tcPr/>
                </a:tc>
                <a:tc>
                  <a:txBody>
                    <a:bodyPr/>
                    <a:lstStyle/>
                    <a:p>
                      <a:r>
                        <a:rPr sz="1600"/>
                        <a:t>Virtual Machine</a:t>
                      </a:r>
                    </a:p>
                  </a:txBody>
                  <a:tcPr/>
                </a:tc>
                <a:extLst>
                  <a:ext uri="{0D108BD9-81ED-4DB2-BD59-A6C34878D82A}">
                    <a16:rowId xmlns:a16="http://schemas.microsoft.com/office/drawing/2014/main" val="10000"/>
                  </a:ext>
                </a:extLst>
              </a:tr>
              <a:tr h="457200">
                <a:tc>
                  <a:txBody>
                    <a:bodyPr/>
                    <a:lstStyle/>
                    <a:p>
                      <a:r>
                        <a:rPr sz="1600"/>
                        <a:t>OS</a:t>
                      </a:r>
                    </a:p>
                  </a:txBody>
                  <a:tcPr/>
                </a:tc>
                <a:tc>
                  <a:txBody>
                    <a:bodyPr/>
                    <a:lstStyle/>
                    <a:p>
                      <a:r>
                        <a:rPr sz="1600"/>
                        <a:t>No OS Kernel, use Host's OS Kernel</a:t>
                      </a:r>
                    </a:p>
                  </a:txBody>
                  <a:tcPr/>
                </a:tc>
                <a:tc>
                  <a:txBody>
                    <a:bodyPr/>
                    <a:lstStyle/>
                    <a:p>
                      <a:r>
                        <a:rPr sz="1600"/>
                        <a:t>Each Virtual Instance has its own OS</a:t>
                      </a:r>
                    </a:p>
                  </a:txBody>
                  <a:tcPr/>
                </a:tc>
                <a:extLst>
                  <a:ext uri="{0D108BD9-81ED-4DB2-BD59-A6C34878D82A}">
                    <a16:rowId xmlns:a16="http://schemas.microsoft.com/office/drawing/2014/main" val="10001"/>
                  </a:ext>
                </a:extLst>
              </a:tr>
              <a:tr h="457200">
                <a:tc>
                  <a:txBody>
                    <a:bodyPr/>
                    <a:lstStyle/>
                    <a:p>
                      <a:r>
                        <a:rPr sz="1600"/>
                        <a:t>Filesystem</a:t>
                      </a:r>
                    </a:p>
                  </a:txBody>
                  <a:tcPr/>
                </a:tc>
                <a:tc>
                  <a:txBody>
                    <a:bodyPr/>
                    <a:lstStyle/>
                    <a:p>
                      <a:r>
                        <a:rPr sz="1600"/>
                        <a:t>Dedicated </a:t>
                      </a:r>
                      <a:r>
                        <a:rPr lang="en-IN" sz="1600"/>
                        <a:t>Filesystem</a:t>
                      </a:r>
                      <a:endParaRPr sz="1600"/>
                    </a:p>
                  </a:txBody>
                  <a:tcPr/>
                </a:tc>
                <a:tc>
                  <a:txBody>
                    <a:bodyPr/>
                    <a:lstStyle/>
                    <a:p>
                      <a:r>
                        <a:rPr sz="1600"/>
                        <a:t>Dedicated </a:t>
                      </a:r>
                      <a:r>
                        <a:rPr lang="en-IN" sz="1600"/>
                        <a:t>Filesystem</a:t>
                      </a:r>
                      <a:endParaRPr sz="1600"/>
                    </a:p>
                  </a:txBody>
                  <a:tcPr/>
                </a:tc>
                <a:extLst>
                  <a:ext uri="{0D108BD9-81ED-4DB2-BD59-A6C34878D82A}">
                    <a16:rowId xmlns:a16="http://schemas.microsoft.com/office/drawing/2014/main" val="10002"/>
                  </a:ext>
                </a:extLst>
              </a:tr>
              <a:tr h="457200">
                <a:tc>
                  <a:txBody>
                    <a:bodyPr/>
                    <a:lstStyle/>
                    <a:p>
                      <a:r>
                        <a:rPr sz="1600"/>
                        <a:t>Isolation</a:t>
                      </a:r>
                    </a:p>
                  </a:txBody>
                  <a:tcPr/>
                </a:tc>
                <a:tc>
                  <a:txBody>
                    <a:bodyPr/>
                    <a:lstStyle/>
                    <a:p>
                      <a:r>
                        <a:rPr sz="1600"/>
                        <a:t>Uses Virtualization API of host kernel for some isolation</a:t>
                      </a:r>
                    </a:p>
                  </a:txBody>
                  <a:tcPr/>
                </a:tc>
                <a:tc>
                  <a:txBody>
                    <a:bodyPr/>
                    <a:lstStyle/>
                    <a:p>
                      <a:r>
                        <a:rPr sz="1600"/>
                        <a:t>Uses guest isolation for more robust isolation</a:t>
                      </a:r>
                    </a:p>
                  </a:txBody>
                  <a:tcPr/>
                </a:tc>
                <a:extLst>
                  <a:ext uri="{0D108BD9-81ED-4DB2-BD59-A6C34878D82A}">
                    <a16:rowId xmlns:a16="http://schemas.microsoft.com/office/drawing/2014/main" val="10003"/>
                  </a:ext>
                </a:extLst>
              </a:tr>
              <a:tr h="457200">
                <a:tc>
                  <a:txBody>
                    <a:bodyPr/>
                    <a:lstStyle/>
                    <a:p>
                      <a:r>
                        <a:rPr sz="1600"/>
                        <a:t>Guest OS Support</a:t>
                      </a:r>
                    </a:p>
                  </a:txBody>
                  <a:tcPr/>
                </a:tc>
                <a:tc>
                  <a:txBody>
                    <a:bodyPr/>
                    <a:lstStyle/>
                    <a:p>
                      <a:r>
                        <a:rPr sz="1600"/>
                        <a:t>Same as Host (usually Linux)</a:t>
                      </a:r>
                    </a:p>
                  </a:txBody>
                  <a:tcPr/>
                </a:tc>
                <a:tc>
                  <a:txBody>
                    <a:bodyPr/>
                    <a:lstStyle/>
                    <a:p>
                      <a:r>
                        <a:rPr sz="1600"/>
                        <a:t>Can run any OS that supports host CPU.</a:t>
                      </a:r>
                    </a:p>
                  </a:txBody>
                  <a:tcPr/>
                </a:tc>
                <a:extLst>
                  <a:ext uri="{0D108BD9-81ED-4DB2-BD59-A6C34878D82A}">
                    <a16:rowId xmlns:a16="http://schemas.microsoft.com/office/drawing/2014/main" val="10004"/>
                  </a:ext>
                </a:extLst>
              </a:tr>
              <a:tr h="457200">
                <a:tc>
                  <a:txBody>
                    <a:bodyPr/>
                    <a:lstStyle/>
                    <a:p>
                      <a:r>
                        <a:rPr sz="1600"/>
                        <a:t>Start/Stop Time</a:t>
                      </a:r>
                    </a:p>
                  </a:txBody>
                  <a:tcPr/>
                </a:tc>
                <a:tc>
                  <a:txBody>
                    <a:bodyPr/>
                    <a:lstStyle/>
                    <a:p>
                      <a:r>
                        <a:rPr sz="1600"/>
                        <a:t>milliseconds</a:t>
                      </a:r>
                    </a:p>
                  </a:txBody>
                  <a:tcPr/>
                </a:tc>
                <a:tc>
                  <a:txBody>
                    <a:bodyPr/>
                    <a:lstStyle/>
                    <a:p>
                      <a:r>
                        <a:rPr sz="1600"/>
                        <a:t>seconds to minutes</a:t>
                      </a:r>
                    </a:p>
                  </a:txBody>
                  <a:tcPr/>
                </a:tc>
                <a:extLst>
                  <a:ext uri="{0D108BD9-81ED-4DB2-BD59-A6C34878D82A}">
                    <a16:rowId xmlns:a16="http://schemas.microsoft.com/office/drawing/2014/main" val="10005"/>
                  </a:ext>
                </a:extLst>
              </a:tr>
            </a:tbl>
          </a:graphicData>
        </a:graphic>
      </p:graphicFrame>
      <p:sp>
        <p:nvSpPr>
          <p:cNvPr id="5" name="Footer Placeholder 3">
            <a:extLst>
              <a:ext uri="{FF2B5EF4-FFF2-40B4-BE49-F238E27FC236}">
                <a16:creationId xmlns:a16="http://schemas.microsoft.com/office/drawing/2014/main" id="{D034962E-9F11-4F3C-B6EA-74BFAD840320}"/>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Containers Versus Package Managers</a:t>
            </a:r>
          </a:p>
        </p:txBody>
      </p:sp>
      <p:sp>
        <p:nvSpPr>
          <p:cNvPr id="3" name="Content Placeholder 2"/>
          <p:cNvSpPr>
            <a:spLocks noGrp="1"/>
          </p:cNvSpPr>
          <p:nvPr>
            <p:ph idx="1"/>
          </p:nvPr>
        </p:nvSpPr>
        <p:spPr/>
        <p:txBody>
          <a:bodyPr/>
          <a:lstStyle/>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3275898153"/>
              </p:ext>
            </p:extLst>
          </p:nvPr>
        </p:nvGraphicFramePr>
        <p:xfrm>
          <a:off x="374904" y="1828800"/>
          <a:ext cx="8485632" cy="2194560"/>
        </p:xfrm>
        <a:graphic>
          <a:graphicData uri="http://schemas.openxmlformats.org/drawingml/2006/table">
            <a:tbl>
              <a:tblPr firstRow="1" bandRow="1">
                <a:tableStyleId>{5C22544A-7EE6-4342-B048-85BDC9FD1C3A}</a:tableStyleId>
              </a:tblPr>
              <a:tblGrid>
                <a:gridCol w="2828544">
                  <a:extLst>
                    <a:ext uri="{9D8B030D-6E8A-4147-A177-3AD203B41FA5}">
                      <a16:colId xmlns:a16="http://schemas.microsoft.com/office/drawing/2014/main" val="20000"/>
                    </a:ext>
                  </a:extLst>
                </a:gridCol>
                <a:gridCol w="2828544">
                  <a:extLst>
                    <a:ext uri="{9D8B030D-6E8A-4147-A177-3AD203B41FA5}">
                      <a16:colId xmlns:a16="http://schemas.microsoft.com/office/drawing/2014/main" val="20001"/>
                    </a:ext>
                  </a:extLst>
                </a:gridCol>
                <a:gridCol w="2828544">
                  <a:extLst>
                    <a:ext uri="{9D8B030D-6E8A-4147-A177-3AD203B41FA5}">
                      <a16:colId xmlns:a16="http://schemas.microsoft.com/office/drawing/2014/main" val="20002"/>
                    </a:ext>
                  </a:extLst>
                </a:gridCol>
              </a:tblGrid>
              <a:tr h="457200">
                <a:tc>
                  <a:txBody>
                    <a:bodyPr/>
                    <a:lstStyle/>
                    <a:p>
                      <a:endParaRPr sz="1600"/>
                    </a:p>
                  </a:txBody>
                  <a:tcPr/>
                </a:tc>
                <a:tc>
                  <a:txBody>
                    <a:bodyPr/>
                    <a:lstStyle/>
                    <a:p>
                      <a:r>
                        <a:rPr sz="1600"/>
                        <a:t>Container</a:t>
                      </a:r>
                    </a:p>
                  </a:txBody>
                  <a:tcPr/>
                </a:tc>
                <a:tc>
                  <a:txBody>
                    <a:bodyPr/>
                    <a:lstStyle/>
                    <a:p>
                      <a:r>
                        <a:rPr sz="1600"/>
                        <a:t>Package Manager</a:t>
                      </a:r>
                    </a:p>
                  </a:txBody>
                  <a:tcPr/>
                </a:tc>
                <a:extLst>
                  <a:ext uri="{0D108BD9-81ED-4DB2-BD59-A6C34878D82A}">
                    <a16:rowId xmlns:a16="http://schemas.microsoft.com/office/drawing/2014/main" val="10000"/>
                  </a:ext>
                </a:extLst>
              </a:tr>
              <a:tr h="457200">
                <a:tc>
                  <a:txBody>
                    <a:bodyPr/>
                    <a:lstStyle/>
                    <a:p>
                      <a:r>
                        <a:rPr sz="1600"/>
                        <a:t>Filesystem</a:t>
                      </a:r>
                    </a:p>
                  </a:txBody>
                  <a:tcPr/>
                </a:tc>
                <a:tc>
                  <a:txBody>
                    <a:bodyPr/>
                    <a:lstStyle/>
                    <a:p>
                      <a:r>
                        <a:rPr sz="1600"/>
                        <a:t>All Dependencies installed to container filesystem</a:t>
                      </a:r>
                      <a:r>
                        <a:rPr lang="en-IN" sz="1600"/>
                        <a:t>.</a:t>
                      </a:r>
                      <a:endParaRPr sz="1600"/>
                    </a:p>
                  </a:txBody>
                  <a:tcPr/>
                </a:tc>
                <a:tc>
                  <a:txBody>
                    <a:bodyPr/>
                    <a:lstStyle/>
                    <a:p>
                      <a:r>
                        <a:rPr sz="1600"/>
                        <a:t>All Dependencies installed to local filesystem.</a:t>
                      </a:r>
                    </a:p>
                  </a:txBody>
                  <a:tcPr/>
                </a:tc>
                <a:extLst>
                  <a:ext uri="{0D108BD9-81ED-4DB2-BD59-A6C34878D82A}">
                    <a16:rowId xmlns:a16="http://schemas.microsoft.com/office/drawing/2014/main" val="10001"/>
                  </a:ext>
                </a:extLst>
              </a:tr>
              <a:tr h="457200">
                <a:tc>
                  <a:txBody>
                    <a:bodyPr/>
                    <a:lstStyle/>
                    <a:p>
                      <a:r>
                        <a:rPr sz="1600"/>
                        <a:t>Isolation</a:t>
                      </a:r>
                    </a:p>
                  </a:txBody>
                  <a:tcPr/>
                </a:tc>
                <a:tc>
                  <a:txBody>
                    <a:bodyPr/>
                    <a:lstStyle/>
                    <a:p>
                      <a:r>
                        <a:rPr sz="1600"/>
                        <a:t>Userland isolation, kernel shared</a:t>
                      </a:r>
                      <a:r>
                        <a:rPr lang="en-IN" sz="1600"/>
                        <a:t>.</a:t>
                      </a:r>
                      <a:endParaRPr sz="1600"/>
                    </a:p>
                  </a:txBody>
                  <a:tcPr/>
                </a:tc>
                <a:tc>
                  <a:txBody>
                    <a:bodyPr/>
                    <a:lstStyle/>
                    <a:p>
                      <a:r>
                        <a:rPr sz="1600"/>
                        <a:t>No Isolation. Processes run together.</a:t>
                      </a:r>
                    </a:p>
                  </a:txBody>
                  <a:tcPr/>
                </a:tc>
                <a:extLst>
                  <a:ext uri="{0D108BD9-81ED-4DB2-BD59-A6C34878D82A}">
                    <a16:rowId xmlns:a16="http://schemas.microsoft.com/office/drawing/2014/main" val="10002"/>
                  </a:ext>
                </a:extLst>
              </a:tr>
              <a:tr h="457200">
                <a:tc>
                  <a:txBody>
                    <a:bodyPr/>
                    <a:lstStyle/>
                    <a:p>
                      <a:r>
                        <a:rPr sz="1600"/>
                        <a:t>Dependencies</a:t>
                      </a:r>
                    </a:p>
                  </a:txBody>
                  <a:tcPr/>
                </a:tc>
                <a:tc>
                  <a:txBody>
                    <a:bodyPr/>
                    <a:lstStyle/>
                    <a:p>
                      <a:r>
                        <a:rPr sz="1600"/>
                        <a:t>Dependencies put in container</a:t>
                      </a:r>
                      <a:r>
                        <a:rPr lang="en-IN" sz="1600"/>
                        <a:t>.</a:t>
                      </a:r>
                      <a:endParaRPr sz="1600"/>
                    </a:p>
                  </a:txBody>
                  <a:tcPr/>
                </a:tc>
                <a:tc>
                  <a:txBody>
                    <a:bodyPr/>
                    <a:lstStyle/>
                    <a:p>
                      <a:r>
                        <a:rPr sz="1600"/>
                        <a:t>Can have circular dependency issues.</a:t>
                      </a:r>
                    </a:p>
                  </a:txBody>
                  <a:tcPr/>
                </a:tc>
                <a:extLst>
                  <a:ext uri="{0D108BD9-81ED-4DB2-BD59-A6C34878D82A}">
                    <a16:rowId xmlns:a16="http://schemas.microsoft.com/office/drawing/2014/main" val="10003"/>
                  </a:ext>
                </a:extLst>
              </a:tr>
            </a:tbl>
          </a:graphicData>
        </a:graphic>
      </p:graphicFrame>
      <p:sp>
        <p:nvSpPr>
          <p:cNvPr id="5" name="Footer Placeholder 3">
            <a:extLst>
              <a:ext uri="{FF2B5EF4-FFF2-40B4-BE49-F238E27FC236}">
                <a16:creationId xmlns:a16="http://schemas.microsoft.com/office/drawing/2014/main" id="{4536DDEC-2A7F-494C-96E6-6F78EA268DEC}"/>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Solving the Matrix from </a:t>
            </a:r>
            <a:r>
              <a:rPr lang="en-IN"/>
              <a:t>Hell</a:t>
            </a:r>
            <a:endParaRP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3419053085"/>
              </p:ext>
            </p:extLst>
          </p:nvPr>
        </p:nvGraphicFramePr>
        <p:xfrm>
          <a:off x="374904" y="1828800"/>
          <a:ext cx="8485632" cy="3688080"/>
        </p:xfrm>
        <a:graphic>
          <a:graphicData uri="http://schemas.openxmlformats.org/drawingml/2006/table">
            <a:tbl>
              <a:tblPr firstRow="1" bandRow="1">
                <a:tableStyleId>{5C22544A-7EE6-4342-B048-85BDC9FD1C3A}</a:tableStyleId>
              </a:tblPr>
              <a:tblGrid>
                <a:gridCol w="1212233">
                  <a:extLst>
                    <a:ext uri="{9D8B030D-6E8A-4147-A177-3AD203B41FA5}">
                      <a16:colId xmlns:a16="http://schemas.microsoft.com/office/drawing/2014/main" val="20000"/>
                    </a:ext>
                  </a:extLst>
                </a:gridCol>
                <a:gridCol w="1212233">
                  <a:extLst>
                    <a:ext uri="{9D8B030D-6E8A-4147-A177-3AD203B41FA5}">
                      <a16:colId xmlns:a16="http://schemas.microsoft.com/office/drawing/2014/main" val="20001"/>
                    </a:ext>
                  </a:extLst>
                </a:gridCol>
                <a:gridCol w="1212233">
                  <a:extLst>
                    <a:ext uri="{9D8B030D-6E8A-4147-A177-3AD203B41FA5}">
                      <a16:colId xmlns:a16="http://schemas.microsoft.com/office/drawing/2014/main" val="20002"/>
                    </a:ext>
                  </a:extLst>
                </a:gridCol>
                <a:gridCol w="1212233">
                  <a:extLst>
                    <a:ext uri="{9D8B030D-6E8A-4147-A177-3AD203B41FA5}">
                      <a16:colId xmlns:a16="http://schemas.microsoft.com/office/drawing/2014/main" val="20003"/>
                    </a:ext>
                  </a:extLst>
                </a:gridCol>
                <a:gridCol w="1212233">
                  <a:extLst>
                    <a:ext uri="{9D8B030D-6E8A-4147-A177-3AD203B41FA5}">
                      <a16:colId xmlns:a16="http://schemas.microsoft.com/office/drawing/2014/main" val="20004"/>
                    </a:ext>
                  </a:extLst>
                </a:gridCol>
                <a:gridCol w="1212233">
                  <a:extLst>
                    <a:ext uri="{9D8B030D-6E8A-4147-A177-3AD203B41FA5}">
                      <a16:colId xmlns:a16="http://schemas.microsoft.com/office/drawing/2014/main" val="20005"/>
                    </a:ext>
                  </a:extLst>
                </a:gridCol>
                <a:gridCol w="1212234">
                  <a:extLst>
                    <a:ext uri="{9D8B030D-6E8A-4147-A177-3AD203B41FA5}">
                      <a16:colId xmlns:a16="http://schemas.microsoft.com/office/drawing/2014/main" val="20006"/>
                    </a:ext>
                  </a:extLst>
                </a:gridCol>
              </a:tblGrid>
              <a:tr h="457200">
                <a:tc>
                  <a:txBody>
                    <a:bodyPr/>
                    <a:lstStyle/>
                    <a:p>
                      <a:endParaRPr sz="1600"/>
                    </a:p>
                  </a:txBody>
                  <a:tcPr/>
                </a:tc>
                <a:tc>
                  <a:txBody>
                    <a:bodyPr/>
                    <a:lstStyle/>
                    <a:p>
                      <a:r>
                        <a:rPr sz="1600"/>
                        <a:t>Dev VM</a:t>
                      </a:r>
                    </a:p>
                  </a:txBody>
                  <a:tcPr/>
                </a:tc>
                <a:tc>
                  <a:txBody>
                    <a:bodyPr/>
                    <a:lstStyle/>
                    <a:p>
                      <a:r>
                        <a:rPr sz="1600"/>
                        <a:t>QA Server</a:t>
                      </a:r>
                    </a:p>
                  </a:txBody>
                  <a:tcPr/>
                </a:tc>
                <a:tc>
                  <a:txBody>
                    <a:bodyPr/>
                    <a:lstStyle/>
                    <a:p>
                      <a:r>
                        <a:rPr sz="1600"/>
                        <a:t>Prod Instance</a:t>
                      </a:r>
                    </a:p>
                  </a:txBody>
                  <a:tcPr/>
                </a:tc>
                <a:tc>
                  <a:txBody>
                    <a:bodyPr/>
                    <a:lstStyle/>
                    <a:p>
                      <a:r>
                        <a:rPr sz="1600"/>
                        <a:t>Prod Cluster</a:t>
                      </a:r>
                    </a:p>
                  </a:txBody>
                  <a:tcPr/>
                </a:tc>
                <a:tc>
                  <a:txBody>
                    <a:bodyPr/>
                    <a:lstStyle/>
                    <a:p>
                      <a:r>
                        <a:rPr sz="1600"/>
                        <a:t>AWS</a:t>
                      </a:r>
                    </a:p>
                  </a:txBody>
                  <a:tcPr/>
                </a:tc>
                <a:tc>
                  <a:txBody>
                    <a:bodyPr/>
                    <a:lstStyle/>
                    <a:p>
                      <a:r>
                        <a:rPr sz="1600"/>
                        <a:t>Laptop</a:t>
                      </a:r>
                    </a:p>
                  </a:txBody>
                  <a:tcPr/>
                </a:tc>
                <a:extLst>
                  <a:ext uri="{0D108BD9-81ED-4DB2-BD59-A6C34878D82A}">
                    <a16:rowId xmlns:a16="http://schemas.microsoft.com/office/drawing/2014/main" val="10000"/>
                  </a:ext>
                </a:extLst>
              </a:tr>
              <a:tr h="457200">
                <a:tc>
                  <a:txBody>
                    <a:bodyPr/>
                    <a:lstStyle/>
                    <a:p>
                      <a:r>
                        <a:rPr sz="1600"/>
                        <a:t>HTML/CSS</a:t>
                      </a:r>
                    </a:p>
                  </a:txBody>
                  <a:tcPr/>
                </a:tc>
                <a:tc>
                  <a:txBody>
                    <a:bodyPr/>
                    <a:lstStyle/>
                    <a:p>
                      <a:r>
                        <a:rPr sz="1600"/>
                        <a:t>Container</a:t>
                      </a:r>
                    </a:p>
                  </a:txBody>
                  <a:tcPr/>
                </a:tc>
                <a:tc>
                  <a:txBody>
                    <a:bodyPr/>
                    <a:lstStyle/>
                    <a:p>
                      <a:r>
                        <a:rPr sz="1600"/>
                        <a:t>Container</a:t>
                      </a:r>
                    </a:p>
                  </a:txBody>
                  <a:tcPr/>
                </a:tc>
                <a:tc>
                  <a:txBody>
                    <a:bodyPr/>
                    <a:lstStyle/>
                    <a:p>
                      <a:r>
                        <a:rPr sz="1600"/>
                        <a:t>Container</a:t>
                      </a:r>
                    </a:p>
                  </a:txBody>
                  <a:tcPr/>
                </a:tc>
                <a:tc>
                  <a:txBody>
                    <a:bodyPr/>
                    <a:lstStyle/>
                    <a:p>
                      <a:r>
                        <a:rPr sz="1600"/>
                        <a:t>Container</a:t>
                      </a:r>
                    </a:p>
                  </a:txBody>
                  <a:tcPr/>
                </a:tc>
                <a:tc>
                  <a:txBody>
                    <a:bodyPr/>
                    <a:lstStyle/>
                    <a:p>
                      <a:r>
                        <a:rPr sz="1600"/>
                        <a:t>Container</a:t>
                      </a:r>
                    </a:p>
                  </a:txBody>
                  <a:tcPr/>
                </a:tc>
                <a:tc>
                  <a:txBody>
                    <a:bodyPr/>
                    <a:lstStyle/>
                    <a:p>
                      <a:r>
                        <a:rPr sz="1600"/>
                        <a:t>Container</a:t>
                      </a:r>
                    </a:p>
                  </a:txBody>
                  <a:tcPr/>
                </a:tc>
                <a:extLst>
                  <a:ext uri="{0D108BD9-81ED-4DB2-BD59-A6C34878D82A}">
                    <a16:rowId xmlns:a16="http://schemas.microsoft.com/office/drawing/2014/main" val="10001"/>
                  </a:ext>
                </a:extLst>
              </a:tr>
              <a:tr h="457200">
                <a:tc>
                  <a:txBody>
                    <a:bodyPr/>
                    <a:lstStyle/>
                    <a:p>
                      <a:r>
                        <a:rPr sz="1600"/>
                        <a:t>Back-End Code</a:t>
                      </a:r>
                    </a:p>
                  </a:txBody>
                  <a:tcPr/>
                </a:tc>
                <a:tc>
                  <a:txBody>
                    <a:bodyPr/>
                    <a:lstStyle/>
                    <a:p>
                      <a:r>
                        <a:rPr sz="1600"/>
                        <a:t>Container</a:t>
                      </a:r>
                    </a:p>
                  </a:txBody>
                  <a:tcPr/>
                </a:tc>
                <a:tc>
                  <a:txBody>
                    <a:bodyPr/>
                    <a:lstStyle/>
                    <a:p>
                      <a:r>
                        <a:rPr sz="1600"/>
                        <a:t>Container</a:t>
                      </a:r>
                    </a:p>
                  </a:txBody>
                  <a:tcPr/>
                </a:tc>
                <a:tc>
                  <a:txBody>
                    <a:bodyPr/>
                    <a:lstStyle/>
                    <a:p>
                      <a:r>
                        <a:rPr sz="1600"/>
                        <a:t>Container</a:t>
                      </a:r>
                    </a:p>
                  </a:txBody>
                  <a:tcPr/>
                </a:tc>
                <a:tc>
                  <a:txBody>
                    <a:bodyPr/>
                    <a:lstStyle/>
                    <a:p>
                      <a:r>
                        <a:rPr sz="1600"/>
                        <a:t>Container</a:t>
                      </a:r>
                    </a:p>
                  </a:txBody>
                  <a:tcPr/>
                </a:tc>
                <a:tc>
                  <a:txBody>
                    <a:bodyPr/>
                    <a:lstStyle/>
                    <a:p>
                      <a:r>
                        <a:rPr sz="1600"/>
                        <a:t>Container</a:t>
                      </a:r>
                    </a:p>
                  </a:txBody>
                  <a:tcPr/>
                </a:tc>
                <a:tc>
                  <a:txBody>
                    <a:bodyPr/>
                    <a:lstStyle/>
                    <a:p>
                      <a:r>
                        <a:rPr sz="1600"/>
                        <a:t>Container</a:t>
                      </a:r>
                    </a:p>
                  </a:txBody>
                  <a:tcPr/>
                </a:tc>
                <a:extLst>
                  <a:ext uri="{0D108BD9-81ED-4DB2-BD59-A6C34878D82A}">
                    <a16:rowId xmlns:a16="http://schemas.microsoft.com/office/drawing/2014/main" val="10002"/>
                  </a:ext>
                </a:extLst>
              </a:tr>
              <a:tr h="457200">
                <a:tc>
                  <a:txBody>
                    <a:bodyPr/>
                    <a:lstStyle/>
                    <a:p>
                      <a:r>
                        <a:rPr sz="1600"/>
                        <a:t>App DB</a:t>
                      </a:r>
                    </a:p>
                  </a:txBody>
                  <a:tcPr/>
                </a:tc>
                <a:tc>
                  <a:txBody>
                    <a:bodyPr/>
                    <a:lstStyle/>
                    <a:p>
                      <a:r>
                        <a:rPr sz="1600"/>
                        <a:t>Container</a:t>
                      </a:r>
                    </a:p>
                  </a:txBody>
                  <a:tcPr/>
                </a:tc>
                <a:tc>
                  <a:txBody>
                    <a:bodyPr/>
                    <a:lstStyle/>
                    <a:p>
                      <a:r>
                        <a:rPr sz="1600"/>
                        <a:t>Container</a:t>
                      </a:r>
                    </a:p>
                  </a:txBody>
                  <a:tcPr/>
                </a:tc>
                <a:tc>
                  <a:txBody>
                    <a:bodyPr/>
                    <a:lstStyle/>
                    <a:p>
                      <a:r>
                        <a:rPr sz="1600"/>
                        <a:t>Container</a:t>
                      </a:r>
                    </a:p>
                  </a:txBody>
                  <a:tcPr/>
                </a:tc>
                <a:tc>
                  <a:txBody>
                    <a:bodyPr/>
                    <a:lstStyle/>
                    <a:p>
                      <a:r>
                        <a:rPr sz="1600"/>
                        <a:t>Container</a:t>
                      </a:r>
                    </a:p>
                  </a:txBody>
                  <a:tcPr/>
                </a:tc>
                <a:tc>
                  <a:txBody>
                    <a:bodyPr/>
                    <a:lstStyle/>
                    <a:p>
                      <a:r>
                        <a:rPr sz="1600"/>
                        <a:t>Container</a:t>
                      </a:r>
                    </a:p>
                  </a:txBody>
                  <a:tcPr/>
                </a:tc>
                <a:tc>
                  <a:txBody>
                    <a:bodyPr/>
                    <a:lstStyle/>
                    <a:p>
                      <a:r>
                        <a:rPr sz="1600"/>
                        <a:t>Container</a:t>
                      </a:r>
                    </a:p>
                  </a:txBody>
                  <a:tcPr/>
                </a:tc>
                <a:extLst>
                  <a:ext uri="{0D108BD9-81ED-4DB2-BD59-A6C34878D82A}">
                    <a16:rowId xmlns:a16="http://schemas.microsoft.com/office/drawing/2014/main" val="10003"/>
                  </a:ext>
                </a:extLst>
              </a:tr>
              <a:tr h="457200">
                <a:tc>
                  <a:txBody>
                    <a:bodyPr/>
                    <a:lstStyle/>
                    <a:p>
                      <a:r>
                        <a:rPr sz="1600"/>
                        <a:t>Analytics DB</a:t>
                      </a:r>
                    </a:p>
                  </a:txBody>
                  <a:tcPr/>
                </a:tc>
                <a:tc>
                  <a:txBody>
                    <a:bodyPr/>
                    <a:lstStyle/>
                    <a:p>
                      <a:r>
                        <a:rPr sz="1600"/>
                        <a:t>Container</a:t>
                      </a:r>
                    </a:p>
                  </a:txBody>
                  <a:tcPr/>
                </a:tc>
                <a:tc>
                  <a:txBody>
                    <a:bodyPr/>
                    <a:lstStyle/>
                    <a:p>
                      <a:r>
                        <a:rPr sz="1600"/>
                        <a:t>Container</a:t>
                      </a:r>
                    </a:p>
                  </a:txBody>
                  <a:tcPr/>
                </a:tc>
                <a:tc>
                  <a:txBody>
                    <a:bodyPr/>
                    <a:lstStyle/>
                    <a:p>
                      <a:r>
                        <a:rPr sz="1600"/>
                        <a:t>Container</a:t>
                      </a:r>
                    </a:p>
                  </a:txBody>
                  <a:tcPr/>
                </a:tc>
                <a:tc>
                  <a:txBody>
                    <a:bodyPr/>
                    <a:lstStyle/>
                    <a:p>
                      <a:r>
                        <a:rPr sz="1600"/>
                        <a:t>Container</a:t>
                      </a:r>
                    </a:p>
                  </a:txBody>
                  <a:tcPr/>
                </a:tc>
                <a:tc>
                  <a:txBody>
                    <a:bodyPr/>
                    <a:lstStyle/>
                    <a:p>
                      <a:r>
                        <a:rPr sz="1600"/>
                        <a:t>Container</a:t>
                      </a:r>
                    </a:p>
                  </a:txBody>
                  <a:tcPr/>
                </a:tc>
                <a:tc>
                  <a:txBody>
                    <a:bodyPr/>
                    <a:lstStyle/>
                    <a:p>
                      <a:r>
                        <a:rPr sz="1600"/>
                        <a:t>Container</a:t>
                      </a:r>
                    </a:p>
                  </a:txBody>
                  <a:tcPr/>
                </a:tc>
                <a:extLst>
                  <a:ext uri="{0D108BD9-81ED-4DB2-BD59-A6C34878D82A}">
                    <a16:rowId xmlns:a16="http://schemas.microsoft.com/office/drawing/2014/main" val="10004"/>
                  </a:ext>
                </a:extLst>
              </a:tr>
              <a:tr h="457200">
                <a:tc>
                  <a:txBody>
                    <a:bodyPr/>
                    <a:lstStyle/>
                    <a:p>
                      <a:r>
                        <a:rPr sz="1600"/>
                        <a:t>Worker Processes</a:t>
                      </a:r>
                    </a:p>
                  </a:txBody>
                  <a:tcPr/>
                </a:tc>
                <a:tc>
                  <a:txBody>
                    <a:bodyPr/>
                    <a:lstStyle/>
                    <a:p>
                      <a:r>
                        <a:rPr sz="1600"/>
                        <a:t>Container</a:t>
                      </a:r>
                    </a:p>
                  </a:txBody>
                  <a:tcPr/>
                </a:tc>
                <a:tc>
                  <a:txBody>
                    <a:bodyPr/>
                    <a:lstStyle/>
                    <a:p>
                      <a:r>
                        <a:rPr sz="1600"/>
                        <a:t>Container</a:t>
                      </a:r>
                    </a:p>
                  </a:txBody>
                  <a:tcPr/>
                </a:tc>
                <a:tc>
                  <a:txBody>
                    <a:bodyPr/>
                    <a:lstStyle/>
                    <a:p>
                      <a:r>
                        <a:rPr sz="1600"/>
                        <a:t>Container</a:t>
                      </a:r>
                    </a:p>
                  </a:txBody>
                  <a:tcPr/>
                </a:tc>
                <a:tc>
                  <a:txBody>
                    <a:bodyPr/>
                    <a:lstStyle/>
                    <a:p>
                      <a:r>
                        <a:rPr sz="1600"/>
                        <a:t>Container</a:t>
                      </a:r>
                    </a:p>
                  </a:txBody>
                  <a:tcPr/>
                </a:tc>
                <a:tc>
                  <a:txBody>
                    <a:bodyPr/>
                    <a:lstStyle/>
                    <a:p>
                      <a:r>
                        <a:rPr sz="1600"/>
                        <a:t>Container</a:t>
                      </a:r>
                    </a:p>
                  </a:txBody>
                  <a:tcPr/>
                </a:tc>
                <a:tc>
                  <a:txBody>
                    <a:bodyPr/>
                    <a:lstStyle/>
                    <a:p>
                      <a:r>
                        <a:rPr sz="1600"/>
                        <a:t>Container</a:t>
                      </a:r>
                    </a:p>
                  </a:txBody>
                  <a:tcPr/>
                </a:tc>
                <a:extLst>
                  <a:ext uri="{0D108BD9-81ED-4DB2-BD59-A6C34878D82A}">
                    <a16:rowId xmlns:a16="http://schemas.microsoft.com/office/drawing/2014/main" val="10005"/>
                  </a:ext>
                </a:extLst>
              </a:tr>
              <a:tr h="457200">
                <a:tc>
                  <a:txBody>
                    <a:bodyPr/>
                    <a:lstStyle/>
                    <a:p>
                      <a:r>
                        <a:rPr sz="1600"/>
                        <a:t>Queue</a:t>
                      </a:r>
                    </a:p>
                  </a:txBody>
                  <a:tcPr/>
                </a:tc>
                <a:tc>
                  <a:txBody>
                    <a:bodyPr/>
                    <a:lstStyle/>
                    <a:p>
                      <a:r>
                        <a:rPr sz="1600"/>
                        <a:t>Container</a:t>
                      </a:r>
                    </a:p>
                  </a:txBody>
                  <a:tcPr/>
                </a:tc>
                <a:tc>
                  <a:txBody>
                    <a:bodyPr/>
                    <a:lstStyle/>
                    <a:p>
                      <a:r>
                        <a:rPr sz="1600"/>
                        <a:t>Container</a:t>
                      </a:r>
                    </a:p>
                  </a:txBody>
                  <a:tcPr/>
                </a:tc>
                <a:tc>
                  <a:txBody>
                    <a:bodyPr/>
                    <a:lstStyle/>
                    <a:p>
                      <a:r>
                        <a:rPr sz="1600"/>
                        <a:t>Container</a:t>
                      </a:r>
                    </a:p>
                  </a:txBody>
                  <a:tcPr/>
                </a:tc>
                <a:tc>
                  <a:txBody>
                    <a:bodyPr/>
                    <a:lstStyle/>
                    <a:p>
                      <a:r>
                        <a:rPr sz="1600"/>
                        <a:t>Container</a:t>
                      </a:r>
                    </a:p>
                  </a:txBody>
                  <a:tcPr/>
                </a:tc>
                <a:tc>
                  <a:txBody>
                    <a:bodyPr/>
                    <a:lstStyle/>
                    <a:p>
                      <a:r>
                        <a:rPr sz="1600"/>
                        <a:t>Container</a:t>
                      </a:r>
                    </a:p>
                  </a:txBody>
                  <a:tcPr/>
                </a:tc>
                <a:tc>
                  <a:txBody>
                    <a:bodyPr/>
                    <a:lstStyle/>
                    <a:p>
                      <a:r>
                        <a:rPr sz="1600"/>
                        <a:t>Container</a:t>
                      </a:r>
                    </a:p>
                  </a:txBody>
                  <a:tcPr/>
                </a:tc>
                <a:extLst>
                  <a:ext uri="{0D108BD9-81ED-4DB2-BD59-A6C34878D82A}">
                    <a16:rowId xmlns:a16="http://schemas.microsoft.com/office/drawing/2014/main" val="10006"/>
                  </a:ext>
                </a:extLst>
              </a:tr>
            </a:tbl>
          </a:graphicData>
        </a:graphic>
      </p:graphicFrame>
      <p:sp>
        <p:nvSpPr>
          <p:cNvPr id="5" name="Footer Placeholder 3">
            <a:extLst>
              <a:ext uri="{FF2B5EF4-FFF2-40B4-BE49-F238E27FC236}">
                <a16:creationId xmlns:a16="http://schemas.microsoft.com/office/drawing/2014/main" id="{4CCD00AE-1A13-47E9-89C2-445692BA0814}"/>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When NOT to use Containers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2560731945"/>
              </p:ext>
            </p:extLst>
          </p:nvPr>
        </p:nvGraphicFramePr>
        <p:xfrm>
          <a:off x="374904" y="1876425"/>
          <a:ext cx="8485632" cy="3541395"/>
        </p:xfrm>
        <a:graphic>
          <a:graphicData uri="http://schemas.openxmlformats.org/drawingml/2006/table">
            <a:tbl>
              <a:tblPr firstRow="1" bandRow="1">
                <a:tableStyleId>{5C22544A-7EE6-4342-B048-85BDC9FD1C3A}</a:tableStyleId>
              </a:tblPr>
              <a:tblGrid>
                <a:gridCol w="3338114">
                  <a:extLst>
                    <a:ext uri="{9D8B030D-6E8A-4147-A177-3AD203B41FA5}">
                      <a16:colId xmlns:a16="http://schemas.microsoft.com/office/drawing/2014/main" val="20000"/>
                    </a:ext>
                  </a:extLst>
                </a:gridCol>
                <a:gridCol w="5147518">
                  <a:extLst>
                    <a:ext uri="{9D8B030D-6E8A-4147-A177-3AD203B41FA5}">
                      <a16:colId xmlns:a16="http://schemas.microsoft.com/office/drawing/2014/main" val="20001"/>
                    </a:ext>
                  </a:extLst>
                </a:gridCol>
              </a:tblGrid>
              <a:tr h="409575">
                <a:tc>
                  <a:txBody>
                    <a:bodyPr/>
                    <a:lstStyle/>
                    <a:p>
                      <a:endParaRPr/>
                    </a:p>
                  </a:txBody>
                  <a:tcPr/>
                </a:tc>
                <a:tc>
                  <a:txBody>
                    <a:bodyPr/>
                    <a:lstStyle/>
                    <a:p>
                      <a:endParaRPr/>
                    </a:p>
                  </a:txBody>
                  <a:tcPr/>
                </a:tc>
                <a:extLst>
                  <a:ext uri="{0D108BD9-81ED-4DB2-BD59-A6C34878D82A}">
                    <a16:rowId xmlns:a16="http://schemas.microsoft.com/office/drawing/2014/main" val="10000"/>
                  </a:ext>
                </a:extLst>
              </a:tr>
              <a:tr h="457200">
                <a:tc>
                  <a:txBody>
                    <a:bodyPr/>
                    <a:lstStyle/>
                    <a:p>
                      <a:r>
                        <a:t>Multiple OS</a:t>
                      </a:r>
                    </a:p>
                  </a:txBody>
                  <a:tcPr/>
                </a:tc>
                <a:tc>
                  <a:txBody>
                    <a:bodyPr/>
                    <a:lstStyle/>
                    <a:p>
                      <a:r>
                        <a:t>VMs allow a single computer to run multiple OS, such as Linux, Windows, etc. For example, we could run a Windows Guest on a Linux Host. This is not possible with containers.</a:t>
                      </a:r>
                    </a:p>
                  </a:txBody>
                  <a:tcPr/>
                </a:tc>
                <a:extLst>
                  <a:ext uri="{0D108BD9-81ED-4DB2-BD59-A6C34878D82A}">
                    <a16:rowId xmlns:a16="http://schemas.microsoft.com/office/drawing/2014/main" val="10001"/>
                  </a:ext>
                </a:extLst>
              </a:tr>
              <a:tr h="457200">
                <a:tc>
                  <a:txBody>
                    <a:bodyPr/>
                    <a:lstStyle/>
                    <a:p>
                      <a:r>
                        <a:t>Kernel-Level Isolation</a:t>
                      </a:r>
                    </a:p>
                  </a:txBody>
                  <a:tcPr/>
                </a:tc>
                <a:tc>
                  <a:txBody>
                    <a:bodyPr/>
                    <a:lstStyle/>
                    <a:p>
                      <a:r>
                        <a:t>If you need various custom kernels or run kernel-level code, you need virtualization. Containers share the host kernel.</a:t>
                      </a:r>
                    </a:p>
                  </a:txBody>
                  <a:tcPr/>
                </a:tc>
                <a:extLst>
                  <a:ext uri="{0D108BD9-81ED-4DB2-BD59-A6C34878D82A}">
                    <a16:rowId xmlns:a16="http://schemas.microsoft.com/office/drawing/2014/main" val="10002"/>
                  </a:ext>
                </a:extLst>
              </a:tr>
              <a:tr h="457200">
                <a:tc>
                  <a:txBody>
                    <a:bodyPr/>
                    <a:lstStyle/>
                    <a:p>
                      <a:r>
                        <a:t>Root or Privileged instructions</a:t>
                      </a:r>
                    </a:p>
                  </a:txBody>
                  <a:tcPr/>
                </a:tc>
                <a:tc>
                  <a:txBody>
                    <a:bodyPr/>
                    <a:lstStyle/>
                    <a:p>
                      <a:r>
                        <a:t>Containers can run root, but it only applies to root within the container and not outside.</a:t>
                      </a:r>
                    </a:p>
                  </a:txBody>
                  <a:tcPr/>
                </a:tc>
                <a:extLst>
                  <a:ext uri="{0D108BD9-81ED-4DB2-BD59-A6C34878D82A}">
                    <a16:rowId xmlns:a16="http://schemas.microsoft.com/office/drawing/2014/main" val="10003"/>
                  </a:ext>
                </a:extLst>
              </a:tr>
              <a:tr h="457200">
                <a:tc>
                  <a:txBody>
                    <a:bodyPr/>
                    <a:lstStyle/>
                    <a:p>
                      <a:r>
                        <a:t>Tightly-Coupled Data</a:t>
                      </a:r>
                    </a:p>
                  </a:txBody>
                  <a:tcPr/>
                </a:tc>
                <a:tc>
                  <a:txBody>
                    <a:bodyPr/>
                    <a:lstStyle/>
                    <a:p>
                      <a:r>
                        <a:t>When the application is tightly coupled to its own data, containers aren’t a good solution. This is not generally a good design principle, however.</a:t>
                      </a:r>
                    </a:p>
                  </a:txBody>
                  <a:tcPr/>
                </a:tc>
                <a:extLst>
                  <a:ext uri="{0D108BD9-81ED-4DB2-BD59-A6C34878D82A}">
                    <a16:rowId xmlns:a16="http://schemas.microsoft.com/office/drawing/2014/main" val="10004"/>
                  </a:ext>
                </a:extLst>
              </a:tr>
              <a:tr h="457200">
                <a:tc>
                  <a:txBody>
                    <a:bodyPr/>
                    <a:lstStyle/>
                    <a:p>
                      <a:r>
                        <a:t>Security Concerns</a:t>
                      </a:r>
                    </a:p>
                  </a:txBody>
                  <a:tcPr/>
                </a:tc>
                <a:tc>
                  <a:txBody>
                    <a:bodyPr/>
                    <a:lstStyle/>
                    <a:p>
                      <a:r>
                        <a:t>Sharing the kernel means that kernel exploits in</a:t>
                      </a:r>
                      <a:r>
                        <a:rPr lang="en-IN"/>
                        <a:t> the</a:t>
                      </a:r>
                      <a:r>
                        <a:t> container will affect the host as well.</a:t>
                      </a:r>
                      <a:r>
                        <a:rPr lang="en-IN"/>
                        <a:t> </a:t>
                      </a:r>
                      <a:r>
                        <a:t>Containers should not be used for untrusted code execution.</a:t>
                      </a:r>
                    </a:p>
                  </a:txBody>
                  <a:tcPr/>
                </a:tc>
                <a:extLst>
                  <a:ext uri="{0D108BD9-81ED-4DB2-BD59-A6C34878D82A}">
                    <a16:rowId xmlns:a16="http://schemas.microsoft.com/office/drawing/2014/main" val="10005"/>
                  </a:ext>
                </a:extLst>
              </a:tr>
            </a:tbl>
          </a:graphicData>
        </a:graphic>
      </p:graphicFrame>
      <p:sp>
        <p:nvSpPr>
          <p:cNvPr id="5" name="Footer Placeholder 3">
            <a:extLst>
              <a:ext uri="{FF2B5EF4-FFF2-40B4-BE49-F238E27FC236}">
                <a16:creationId xmlns:a16="http://schemas.microsoft.com/office/drawing/2014/main" id="{731FF801-3FD8-4C04-A04F-517FDB8FA279}"/>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Container History</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rPr dirty="0"/>
              <a:t>Container Introduction</a:t>
            </a:r>
          </a:p>
        </p:txBody>
      </p:sp>
      <p:sp>
        <p:nvSpPr>
          <p:cNvPr id="3" name="Text Placeholder 2"/>
          <p:cNvSpPr>
            <a:spLocks noGrp="1"/>
          </p:cNvSpPr>
          <p:nvPr>
            <p:ph type="body" idx="1"/>
          </p:nvPr>
        </p:nvSpPr>
        <p:spPr/>
        <p:txBody>
          <a:bodyPr/>
          <a:lstStyle/>
          <a:p>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8B8AA7-3CE5-4A21-85A4-013517B92D02}"/>
              </a:ext>
            </a:extLst>
          </p:cNvPr>
          <p:cNvSpPr>
            <a:spLocks noGrp="1"/>
          </p:cNvSpPr>
          <p:nvPr>
            <p:ph type="title"/>
          </p:nvPr>
        </p:nvSpPr>
        <p:spPr/>
        <p:txBody>
          <a:bodyPr/>
          <a:lstStyle/>
          <a:p>
            <a:r>
              <a:rPr lang="en-IN"/>
              <a:t>History of Containers</a:t>
            </a:r>
          </a:p>
        </p:txBody>
      </p:sp>
      <p:sp>
        <p:nvSpPr>
          <p:cNvPr id="4" name="Footer Placeholder 3">
            <a:extLst>
              <a:ext uri="{FF2B5EF4-FFF2-40B4-BE49-F238E27FC236}">
                <a16:creationId xmlns:a16="http://schemas.microsoft.com/office/drawing/2014/main" id="{F9EDDC68-3DCA-4021-BC78-924273DF56C8}"/>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9A5888C3-5C56-4336-92F0-794E83AF7004}"/>
              </a:ext>
            </a:extLst>
          </p:cNvPr>
          <p:cNvSpPr>
            <a:spLocks noGrp="1"/>
          </p:cNvSpPr>
          <p:nvPr>
            <p:ph type="sldNum" sz="quarter" idx="12"/>
          </p:nvPr>
        </p:nvSpPr>
        <p:spPr/>
        <p:txBody>
          <a:bodyPr/>
          <a:lstStyle/>
          <a:p>
            <a:fld id="{3310D8EA-3107-4873-B9AB-DD7D3E79053A}" type="slidenum">
              <a:rPr lang="en-US" smtClean="0"/>
              <a:t>30</a:t>
            </a:fld>
            <a:endParaRPr lang="en-US"/>
          </a:p>
        </p:txBody>
      </p:sp>
      <p:sp>
        <p:nvSpPr>
          <p:cNvPr id="8" name="Text Placeholder 7">
            <a:extLst>
              <a:ext uri="{FF2B5EF4-FFF2-40B4-BE49-F238E27FC236}">
                <a16:creationId xmlns:a16="http://schemas.microsoft.com/office/drawing/2014/main" id="{8942DC7C-4008-41A8-A41B-5E2FAA069E23}"/>
              </a:ext>
            </a:extLst>
          </p:cNvPr>
          <p:cNvSpPr>
            <a:spLocks noGrp="1"/>
          </p:cNvSpPr>
          <p:nvPr>
            <p:ph type="body" sz="quarter" idx="14"/>
          </p:nvPr>
        </p:nvSpPr>
        <p:spPr>
          <a:xfrm>
            <a:off x="371475" y="1465267"/>
            <a:ext cx="2057400" cy="900000"/>
          </a:xfrm>
        </p:spPr>
        <p:txBody>
          <a:bodyPr/>
          <a:lstStyle/>
          <a:p>
            <a:r>
              <a:rPr lang="en-IN"/>
              <a:t>1982: Unix ”chroot” command: Allows filesystem-level isolation</a:t>
            </a:r>
          </a:p>
        </p:txBody>
      </p:sp>
      <p:sp>
        <p:nvSpPr>
          <p:cNvPr id="9" name="Text Placeholder 8">
            <a:extLst>
              <a:ext uri="{FF2B5EF4-FFF2-40B4-BE49-F238E27FC236}">
                <a16:creationId xmlns:a16="http://schemas.microsoft.com/office/drawing/2014/main" id="{6126E42A-F6D2-4484-A12C-E9BF89E31639}"/>
              </a:ext>
            </a:extLst>
          </p:cNvPr>
          <p:cNvSpPr>
            <a:spLocks noGrp="1"/>
          </p:cNvSpPr>
          <p:nvPr>
            <p:ph type="body" sz="quarter" idx="15"/>
          </p:nvPr>
        </p:nvSpPr>
        <p:spPr>
          <a:xfrm>
            <a:off x="2517436" y="1465267"/>
            <a:ext cx="2057400" cy="900000"/>
          </a:xfrm>
        </p:spPr>
        <p:txBody>
          <a:bodyPr/>
          <a:lstStyle/>
          <a:p>
            <a:r>
              <a:rPr lang="en-IN"/>
              <a:t>2000: BSD “jail” command:</a:t>
            </a:r>
          </a:p>
          <a:p>
            <a:endParaRPr lang="en-IN"/>
          </a:p>
        </p:txBody>
      </p:sp>
      <p:sp>
        <p:nvSpPr>
          <p:cNvPr id="10" name="Text Placeholder 9">
            <a:extLst>
              <a:ext uri="{FF2B5EF4-FFF2-40B4-BE49-F238E27FC236}">
                <a16:creationId xmlns:a16="http://schemas.microsoft.com/office/drawing/2014/main" id="{37817A4F-8160-43F4-88B2-E9DAE5018066}"/>
              </a:ext>
            </a:extLst>
          </p:cNvPr>
          <p:cNvSpPr>
            <a:spLocks noGrp="1"/>
          </p:cNvSpPr>
          <p:nvPr>
            <p:ph type="body" sz="quarter" idx="16"/>
          </p:nvPr>
        </p:nvSpPr>
        <p:spPr>
          <a:xfrm>
            <a:off x="4663397" y="1465267"/>
            <a:ext cx="2057400" cy="900000"/>
          </a:xfrm>
        </p:spPr>
        <p:txBody>
          <a:bodyPr/>
          <a:lstStyle/>
          <a:p>
            <a:r>
              <a:rPr lang="fr-FR"/>
              <a:t>2005: Linux </a:t>
            </a:r>
            <a:r>
              <a:rPr lang="fr-FR" err="1"/>
              <a:t>namespaces</a:t>
            </a:r>
            <a:r>
              <a:rPr lang="fr-FR"/>
              <a:t>: Process isolation</a:t>
            </a:r>
          </a:p>
          <a:p>
            <a:endParaRPr lang="en-IN"/>
          </a:p>
        </p:txBody>
      </p:sp>
      <p:sp>
        <p:nvSpPr>
          <p:cNvPr id="11" name="Text Placeholder 10">
            <a:extLst>
              <a:ext uri="{FF2B5EF4-FFF2-40B4-BE49-F238E27FC236}">
                <a16:creationId xmlns:a16="http://schemas.microsoft.com/office/drawing/2014/main" id="{0EAFF4F3-A682-463E-9903-0B2325F5C627}"/>
              </a:ext>
            </a:extLst>
          </p:cNvPr>
          <p:cNvSpPr>
            <a:spLocks noGrp="1"/>
          </p:cNvSpPr>
          <p:nvPr>
            <p:ph type="body" sz="quarter" idx="17"/>
          </p:nvPr>
        </p:nvSpPr>
        <p:spPr>
          <a:xfrm>
            <a:off x="6809357" y="1465267"/>
            <a:ext cx="2057400" cy="900000"/>
          </a:xfrm>
        </p:spPr>
        <p:txBody>
          <a:bodyPr/>
          <a:lstStyle/>
          <a:p>
            <a:r>
              <a:rPr lang="fr-FR"/>
              <a:t>2007: Linux </a:t>
            </a:r>
            <a:r>
              <a:rPr lang="fr-FR" err="1"/>
              <a:t>Cgroups</a:t>
            </a:r>
            <a:r>
              <a:rPr lang="fr-FR"/>
              <a:t>: Resource Isolation</a:t>
            </a:r>
          </a:p>
          <a:p>
            <a:endParaRPr lang="en-IN"/>
          </a:p>
        </p:txBody>
      </p:sp>
      <p:sp>
        <p:nvSpPr>
          <p:cNvPr id="12" name="Text Placeholder 11">
            <a:extLst>
              <a:ext uri="{FF2B5EF4-FFF2-40B4-BE49-F238E27FC236}">
                <a16:creationId xmlns:a16="http://schemas.microsoft.com/office/drawing/2014/main" id="{9493AA71-A97B-4C14-9DE3-076B4C7251AE}"/>
              </a:ext>
            </a:extLst>
          </p:cNvPr>
          <p:cNvSpPr>
            <a:spLocks noGrp="1"/>
          </p:cNvSpPr>
          <p:nvPr>
            <p:ph type="body" sz="quarter" idx="19"/>
          </p:nvPr>
        </p:nvSpPr>
        <p:spPr>
          <a:xfrm>
            <a:off x="371475" y="2390774"/>
            <a:ext cx="2057400" cy="3413128"/>
          </a:xfrm>
        </p:spPr>
        <p:txBody>
          <a:bodyPr/>
          <a:lstStyle/>
          <a:p>
            <a:pPr lvl="1"/>
            <a:r>
              <a:rPr lang="en-IN"/>
              <a:t>Allows process and children access to an isolated filesystem.</a:t>
            </a:r>
          </a:p>
          <a:p>
            <a:pPr lvl="1"/>
            <a:r>
              <a:rPr lang="en-IN"/>
              <a:t>Users, processes, network, and other resources shared.</a:t>
            </a:r>
          </a:p>
          <a:p>
            <a:endParaRPr lang="en-IN"/>
          </a:p>
        </p:txBody>
      </p:sp>
      <p:sp>
        <p:nvSpPr>
          <p:cNvPr id="13" name="Text Placeholder 12">
            <a:extLst>
              <a:ext uri="{FF2B5EF4-FFF2-40B4-BE49-F238E27FC236}">
                <a16:creationId xmlns:a16="http://schemas.microsoft.com/office/drawing/2014/main" id="{CC7DA762-F146-4DD4-8C1D-9160947F48F3}"/>
              </a:ext>
            </a:extLst>
          </p:cNvPr>
          <p:cNvSpPr>
            <a:spLocks noGrp="1"/>
          </p:cNvSpPr>
          <p:nvPr>
            <p:ph type="body" sz="quarter" idx="20"/>
          </p:nvPr>
        </p:nvSpPr>
        <p:spPr>
          <a:xfrm>
            <a:off x="2517436" y="2390774"/>
            <a:ext cx="2057400" cy="3413128"/>
          </a:xfrm>
        </p:spPr>
        <p:txBody>
          <a:bodyPr/>
          <a:lstStyle/>
          <a:p>
            <a:pPr lvl="1"/>
            <a:r>
              <a:rPr lang="en-IN"/>
              <a:t>Allows filesystem, user, processes, and network isolation.</a:t>
            </a:r>
          </a:p>
          <a:p>
            <a:pPr lvl="1"/>
            <a:r>
              <a:rPr lang="en-IN"/>
              <a:t>Inspired Solaris Zones, which combines jail with dedicated ZFS filesystem.</a:t>
            </a:r>
          </a:p>
          <a:p>
            <a:endParaRPr lang="en-IN"/>
          </a:p>
        </p:txBody>
      </p:sp>
      <p:sp>
        <p:nvSpPr>
          <p:cNvPr id="14" name="Text Placeholder 13">
            <a:extLst>
              <a:ext uri="{FF2B5EF4-FFF2-40B4-BE49-F238E27FC236}">
                <a16:creationId xmlns:a16="http://schemas.microsoft.com/office/drawing/2014/main" id="{832DC73F-80AB-4440-891A-E0B392250342}"/>
              </a:ext>
            </a:extLst>
          </p:cNvPr>
          <p:cNvSpPr>
            <a:spLocks noGrp="1"/>
          </p:cNvSpPr>
          <p:nvPr>
            <p:ph type="body" sz="quarter" idx="21"/>
          </p:nvPr>
        </p:nvSpPr>
        <p:spPr>
          <a:xfrm>
            <a:off x="4663397" y="2390774"/>
            <a:ext cx="2057400" cy="3413128"/>
          </a:xfrm>
        </p:spPr>
        <p:txBody>
          <a:bodyPr/>
          <a:lstStyle/>
          <a:p>
            <a:pPr lvl="1"/>
            <a:r>
              <a:rPr lang="en-IN"/>
              <a:t>Segregate processes into groups</a:t>
            </a:r>
          </a:p>
          <a:p>
            <a:pPr lvl="1"/>
            <a:r>
              <a:rPr lang="en-IN"/>
              <a:t>Processes can’t talk between groups</a:t>
            </a:r>
          </a:p>
          <a:p>
            <a:endParaRPr lang="en-IN"/>
          </a:p>
        </p:txBody>
      </p:sp>
      <p:sp>
        <p:nvSpPr>
          <p:cNvPr id="15" name="Text Placeholder 14">
            <a:extLst>
              <a:ext uri="{FF2B5EF4-FFF2-40B4-BE49-F238E27FC236}">
                <a16:creationId xmlns:a16="http://schemas.microsoft.com/office/drawing/2014/main" id="{5903553D-6249-48B2-B855-D40425CDBC5E}"/>
              </a:ext>
            </a:extLst>
          </p:cNvPr>
          <p:cNvSpPr>
            <a:spLocks noGrp="1"/>
          </p:cNvSpPr>
          <p:nvPr>
            <p:ph type="body" sz="quarter" idx="22"/>
          </p:nvPr>
        </p:nvSpPr>
        <p:spPr>
          <a:xfrm>
            <a:off x="6809357" y="2390774"/>
            <a:ext cx="2057400" cy="3413128"/>
          </a:xfrm>
        </p:spPr>
        <p:txBody>
          <a:bodyPr/>
          <a:lstStyle/>
          <a:p>
            <a:pPr lvl="1"/>
            <a:r>
              <a:rPr lang="en-IN"/>
              <a:t>Control mem, CPU, resource allocation for running processes and groups</a:t>
            </a:r>
          </a:p>
        </p:txBody>
      </p:sp>
    </p:spTree>
    <p:extLst>
      <p:ext uri="{BB962C8B-B14F-4D97-AF65-F5344CB8AC3E}">
        <p14:creationId xmlns:p14="http://schemas.microsoft.com/office/powerpoint/2010/main" val="764043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7C12C92-52BC-4629-BEB0-AF4CA48967D7}"/>
              </a:ext>
            </a:extLst>
          </p:cNvPr>
          <p:cNvSpPr>
            <a:spLocks noGrp="1"/>
          </p:cNvSpPr>
          <p:nvPr>
            <p:ph type="title"/>
          </p:nvPr>
        </p:nvSpPr>
        <p:spPr/>
        <p:txBody>
          <a:bodyPr/>
          <a:lstStyle/>
          <a:p>
            <a:r>
              <a:rPr lang="en-IN"/>
              <a:t>Linux Containers</a:t>
            </a:r>
          </a:p>
        </p:txBody>
      </p:sp>
      <p:sp>
        <p:nvSpPr>
          <p:cNvPr id="3" name="Footer Placeholder 2">
            <a:extLst>
              <a:ext uri="{FF2B5EF4-FFF2-40B4-BE49-F238E27FC236}">
                <a16:creationId xmlns:a16="http://schemas.microsoft.com/office/drawing/2014/main" id="{299D29E2-07B9-4DD2-9FD0-D435A81BD2C8}"/>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250AF297-396A-47A0-8CE9-7DAA0D689A06}"/>
              </a:ext>
            </a:extLst>
          </p:cNvPr>
          <p:cNvSpPr>
            <a:spLocks noGrp="1"/>
          </p:cNvSpPr>
          <p:nvPr>
            <p:ph type="sldNum" sz="quarter" idx="12"/>
          </p:nvPr>
        </p:nvSpPr>
        <p:spPr/>
        <p:txBody>
          <a:bodyPr/>
          <a:lstStyle/>
          <a:p>
            <a:fld id="{3310D8EA-3107-4873-B9AB-DD7D3E79053A}" type="slidenum">
              <a:rPr lang="en-US" smtClean="0"/>
              <a:t>31</a:t>
            </a:fld>
            <a:endParaRPr lang="en-US"/>
          </a:p>
        </p:txBody>
      </p:sp>
      <p:sp>
        <p:nvSpPr>
          <p:cNvPr id="16" name="Text Placeholder 15">
            <a:extLst>
              <a:ext uri="{FF2B5EF4-FFF2-40B4-BE49-F238E27FC236}">
                <a16:creationId xmlns:a16="http://schemas.microsoft.com/office/drawing/2014/main" id="{DEAE7E72-4795-4ABE-A177-8729954D1AE7}"/>
              </a:ext>
            </a:extLst>
          </p:cNvPr>
          <p:cNvSpPr>
            <a:spLocks noGrp="1"/>
          </p:cNvSpPr>
          <p:nvPr>
            <p:ph type="body" sz="quarter" idx="14"/>
          </p:nvPr>
        </p:nvSpPr>
        <p:spPr>
          <a:xfrm>
            <a:off x="371475" y="1582060"/>
            <a:ext cx="2743200" cy="663575"/>
          </a:xfrm>
        </p:spPr>
        <p:txBody>
          <a:bodyPr/>
          <a:lstStyle/>
          <a:p>
            <a:r>
              <a:rPr lang="en-IN"/>
              <a:t> 2008: Linux Containers (LXC): Combines together:</a:t>
            </a:r>
          </a:p>
        </p:txBody>
      </p:sp>
      <p:sp>
        <p:nvSpPr>
          <p:cNvPr id="17" name="Text Placeholder 16">
            <a:extLst>
              <a:ext uri="{FF2B5EF4-FFF2-40B4-BE49-F238E27FC236}">
                <a16:creationId xmlns:a16="http://schemas.microsoft.com/office/drawing/2014/main" id="{5FA438FE-ADAD-4449-A065-5DE2C16CA059}"/>
              </a:ext>
            </a:extLst>
          </p:cNvPr>
          <p:cNvSpPr>
            <a:spLocks noGrp="1"/>
          </p:cNvSpPr>
          <p:nvPr>
            <p:ph type="body" sz="quarter" idx="15"/>
          </p:nvPr>
        </p:nvSpPr>
        <p:spPr>
          <a:xfrm>
            <a:off x="3252220" y="1582060"/>
            <a:ext cx="2743200" cy="663575"/>
          </a:xfrm>
        </p:spPr>
        <p:txBody>
          <a:bodyPr/>
          <a:lstStyle/>
          <a:p>
            <a:r>
              <a:rPr lang="en-IN"/>
              <a:t> 2013: LXC + Virtualization extensions</a:t>
            </a:r>
          </a:p>
        </p:txBody>
      </p:sp>
      <p:sp>
        <p:nvSpPr>
          <p:cNvPr id="18" name="Text Placeholder 17">
            <a:extLst>
              <a:ext uri="{FF2B5EF4-FFF2-40B4-BE49-F238E27FC236}">
                <a16:creationId xmlns:a16="http://schemas.microsoft.com/office/drawing/2014/main" id="{13078098-9253-4939-A0FB-B64F3125780B}"/>
              </a:ext>
            </a:extLst>
          </p:cNvPr>
          <p:cNvSpPr>
            <a:spLocks noGrp="1"/>
          </p:cNvSpPr>
          <p:nvPr>
            <p:ph type="body" sz="quarter" idx="16"/>
          </p:nvPr>
        </p:nvSpPr>
        <p:spPr>
          <a:xfrm>
            <a:off x="6132964" y="1582060"/>
            <a:ext cx="2743200" cy="663575"/>
          </a:xfrm>
        </p:spPr>
        <p:txBody>
          <a:bodyPr/>
          <a:lstStyle/>
          <a:p>
            <a:r>
              <a:rPr lang="en-IN"/>
              <a:t> 2014: LXC + </a:t>
            </a:r>
            <a:r>
              <a:rPr lang="en-IN" err="1"/>
              <a:t>OverlayFS</a:t>
            </a:r>
            <a:r>
              <a:rPr lang="en-IN"/>
              <a:t> or </a:t>
            </a:r>
            <a:r>
              <a:rPr lang="en-IN" err="1"/>
              <a:t>UnionFS</a:t>
            </a:r>
            <a:endParaRPr lang="en-IN"/>
          </a:p>
        </p:txBody>
      </p:sp>
      <p:sp>
        <p:nvSpPr>
          <p:cNvPr id="19" name="Text Placeholder 18">
            <a:extLst>
              <a:ext uri="{FF2B5EF4-FFF2-40B4-BE49-F238E27FC236}">
                <a16:creationId xmlns:a16="http://schemas.microsoft.com/office/drawing/2014/main" id="{EDADE973-B661-4858-9BD2-3E95AE677121}"/>
              </a:ext>
            </a:extLst>
          </p:cNvPr>
          <p:cNvSpPr>
            <a:spLocks noGrp="1"/>
          </p:cNvSpPr>
          <p:nvPr>
            <p:ph type="body" sz="quarter" idx="19"/>
          </p:nvPr>
        </p:nvSpPr>
        <p:spPr>
          <a:xfrm>
            <a:off x="371475" y="2245634"/>
            <a:ext cx="2743200" cy="3413128"/>
          </a:xfrm>
        </p:spPr>
        <p:txBody>
          <a:bodyPr/>
          <a:lstStyle/>
          <a:p>
            <a:pPr lvl="1"/>
            <a:r>
              <a:rPr lang="fr-FR" err="1"/>
              <a:t>chroot</a:t>
            </a:r>
            <a:r>
              <a:rPr lang="fr-FR"/>
              <a:t>: (filesystem isolation) +</a:t>
            </a:r>
          </a:p>
          <a:p>
            <a:pPr lvl="1"/>
            <a:r>
              <a:rPr lang="fr-FR" err="1"/>
              <a:t>Namespaces</a:t>
            </a:r>
            <a:r>
              <a:rPr lang="fr-FR"/>
              <a:t> (process isolation) +</a:t>
            </a:r>
          </a:p>
          <a:p>
            <a:pPr lvl="1"/>
            <a:r>
              <a:rPr lang="fr-FR" err="1"/>
              <a:t>Cgroups</a:t>
            </a:r>
            <a:r>
              <a:rPr lang="fr-FR"/>
              <a:t> (</a:t>
            </a:r>
            <a:r>
              <a:rPr lang="fr-FR" err="1"/>
              <a:t>resource</a:t>
            </a:r>
            <a:r>
              <a:rPr lang="fr-FR"/>
              <a:t> isolation)</a:t>
            </a:r>
          </a:p>
          <a:p>
            <a:endParaRPr lang="en-IN"/>
          </a:p>
        </p:txBody>
      </p:sp>
      <p:sp>
        <p:nvSpPr>
          <p:cNvPr id="20" name="Text Placeholder 19">
            <a:extLst>
              <a:ext uri="{FF2B5EF4-FFF2-40B4-BE49-F238E27FC236}">
                <a16:creationId xmlns:a16="http://schemas.microsoft.com/office/drawing/2014/main" id="{CFF4D92F-CB98-4338-BC76-681CB2C5DA0D}"/>
              </a:ext>
            </a:extLst>
          </p:cNvPr>
          <p:cNvSpPr>
            <a:spLocks noGrp="1"/>
          </p:cNvSpPr>
          <p:nvPr>
            <p:ph type="body" sz="quarter" idx="20"/>
          </p:nvPr>
        </p:nvSpPr>
        <p:spPr>
          <a:xfrm>
            <a:off x="3252220" y="2245634"/>
            <a:ext cx="2743200" cy="3413128"/>
          </a:xfrm>
        </p:spPr>
        <p:txBody>
          <a:bodyPr/>
          <a:lstStyle/>
          <a:p>
            <a:pPr lvl="1"/>
            <a:r>
              <a:rPr lang="en-IN"/>
              <a:t>Allows hardware support for virtualized namespaces</a:t>
            </a:r>
          </a:p>
          <a:p>
            <a:endParaRPr lang="en-IN"/>
          </a:p>
        </p:txBody>
      </p:sp>
      <p:sp>
        <p:nvSpPr>
          <p:cNvPr id="21" name="Text Placeholder 20">
            <a:extLst>
              <a:ext uri="{FF2B5EF4-FFF2-40B4-BE49-F238E27FC236}">
                <a16:creationId xmlns:a16="http://schemas.microsoft.com/office/drawing/2014/main" id="{B598ECF3-CE6E-473B-B40F-1DF26A700098}"/>
              </a:ext>
            </a:extLst>
          </p:cNvPr>
          <p:cNvSpPr>
            <a:spLocks noGrp="1"/>
          </p:cNvSpPr>
          <p:nvPr>
            <p:ph type="body" sz="quarter" idx="21"/>
          </p:nvPr>
        </p:nvSpPr>
        <p:spPr>
          <a:xfrm>
            <a:off x="6132964" y="2245634"/>
            <a:ext cx="2743200" cy="3413128"/>
          </a:xfrm>
        </p:spPr>
        <p:txBody>
          <a:bodyPr/>
          <a:lstStyle/>
          <a:p>
            <a:pPr lvl="1"/>
            <a:r>
              <a:rPr lang="en-IN"/>
              <a:t>Allows for multiple filesystems to be combined to one virtualized filesystem</a:t>
            </a:r>
          </a:p>
          <a:p>
            <a:pPr lvl="1"/>
            <a:r>
              <a:rPr lang="en-IN"/>
              <a:t>Allows more practical overlay of containers than chroot</a:t>
            </a:r>
          </a:p>
        </p:txBody>
      </p:sp>
    </p:spTree>
    <p:extLst>
      <p:ext uri="{BB962C8B-B14F-4D97-AF65-F5344CB8AC3E}">
        <p14:creationId xmlns:p14="http://schemas.microsoft.com/office/powerpoint/2010/main" val="3635296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a:t>
            </a:r>
          </a:p>
        </p:txBody>
      </p:sp>
      <p:sp>
        <p:nvSpPr>
          <p:cNvPr id="3" name="Content Placeholder 2"/>
          <p:cNvSpPr>
            <a:spLocks noGrp="1"/>
          </p:cNvSpPr>
          <p:nvPr>
            <p:ph idx="1"/>
          </p:nvPr>
        </p:nvSpPr>
        <p:spPr>
          <a:xfrm>
            <a:off x="328612" y="1391784"/>
            <a:ext cx="8486775" cy="4074432"/>
          </a:xfrm>
        </p:spPr>
        <p:txBody>
          <a:bodyPr/>
          <a:lstStyle/>
          <a:p>
            <a:r>
              <a:rPr dirty="0"/>
              <a:t> </a:t>
            </a:r>
            <a:r>
              <a:rPr b="1" dirty="0">
                <a:solidFill>
                  <a:schemeClr val="accent1"/>
                </a:solidFill>
              </a:rPr>
              <a:t>2013: Docker released</a:t>
            </a:r>
          </a:p>
          <a:p>
            <a:pPr lvl="1"/>
            <a:r>
              <a:rPr dirty="0"/>
              <a:t> Docker combines together the following:</a:t>
            </a:r>
          </a:p>
          <a:p>
            <a:pPr lvl="2"/>
            <a:r>
              <a:rPr dirty="0"/>
              <a:t> Namespaces</a:t>
            </a:r>
          </a:p>
          <a:p>
            <a:pPr lvl="2"/>
            <a:r>
              <a:rPr dirty="0"/>
              <a:t> </a:t>
            </a:r>
            <a:r>
              <a:rPr dirty="0" err="1"/>
              <a:t>Cgroups</a:t>
            </a:r>
            <a:endParaRPr dirty="0"/>
          </a:p>
          <a:p>
            <a:pPr lvl="2"/>
            <a:r>
              <a:rPr dirty="0"/>
              <a:t> LXC</a:t>
            </a:r>
          </a:p>
          <a:p>
            <a:pPr lvl="2"/>
            <a:r>
              <a:rPr dirty="0"/>
              <a:t> </a:t>
            </a:r>
            <a:r>
              <a:rPr dirty="0" err="1"/>
              <a:t>OverlayFS</a:t>
            </a:r>
            <a:endParaRPr dirty="0"/>
          </a:p>
          <a:p>
            <a:r>
              <a:rPr dirty="0"/>
              <a:t> Docker created a new container format</a:t>
            </a:r>
          </a:p>
          <a:p>
            <a:pPr lvl="1"/>
            <a:r>
              <a:rPr dirty="0"/>
              <a:t> Docker </a:t>
            </a:r>
            <a:r>
              <a:rPr lang="en-IN" dirty="0"/>
              <a:t>c</a:t>
            </a:r>
            <a:r>
              <a:rPr lang="en-US" dirty="0" err="1"/>
              <a:t>ontainer</a:t>
            </a:r>
            <a:r>
              <a:rPr dirty="0"/>
              <a:t> format</a:t>
            </a:r>
            <a:r>
              <a:rPr lang="en-IN" dirty="0"/>
              <a:t> is</a:t>
            </a:r>
            <a:r>
              <a:rPr dirty="0"/>
              <a:t> now the standard container format</a:t>
            </a:r>
            <a:r>
              <a:rPr lang="en-US" dirty="0"/>
              <a:t>.</a:t>
            </a:r>
            <a:endParaRPr dirty="0"/>
          </a:p>
          <a:p>
            <a:r>
              <a:rPr dirty="0"/>
              <a:t> Developer Tools</a:t>
            </a:r>
          </a:p>
          <a:p>
            <a:pPr lvl="1"/>
            <a:r>
              <a:rPr dirty="0"/>
              <a:t> Docker has developed developer toolchain to use its container format.</a:t>
            </a:r>
          </a:p>
        </p:txBody>
      </p:sp>
      <p:pic>
        <p:nvPicPr>
          <p:cNvPr id="4" name="Picture 3" descr="docker-horizontal.png"/>
          <p:cNvPicPr>
            <a:picLocks noChangeAspect="1"/>
          </p:cNvPicPr>
          <p:nvPr/>
        </p:nvPicPr>
        <p:blipFill>
          <a:blip r:embed="rId3"/>
          <a:stretch>
            <a:fillRect/>
          </a:stretch>
        </p:blipFill>
        <p:spPr>
          <a:xfrm>
            <a:off x="5185029" y="1212850"/>
            <a:ext cx="3771900" cy="977900"/>
          </a:xfrm>
          <a:prstGeom prst="rect">
            <a:avLst/>
          </a:prstGeom>
        </p:spPr>
      </p:pic>
      <p:sp>
        <p:nvSpPr>
          <p:cNvPr id="5" name="Footer Placeholder 3">
            <a:extLst>
              <a:ext uri="{FF2B5EF4-FFF2-40B4-BE49-F238E27FC236}">
                <a16:creationId xmlns:a16="http://schemas.microsoft.com/office/drawing/2014/main" id="{704F1B7B-EF1F-4E6C-B485-BFCDAF9004BB}"/>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Overview</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Introducing Docker</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Docker?</a:t>
            </a:r>
          </a:p>
        </p:txBody>
      </p:sp>
      <p:sp>
        <p:nvSpPr>
          <p:cNvPr id="3" name="Content Placeholder 2"/>
          <p:cNvSpPr>
            <a:spLocks noGrp="1"/>
          </p:cNvSpPr>
          <p:nvPr>
            <p:ph idx="1"/>
          </p:nvPr>
        </p:nvSpPr>
        <p:spPr/>
        <p:txBody>
          <a:bodyPr/>
          <a:lstStyle/>
          <a:p>
            <a:endParaRPr/>
          </a:p>
          <a:p>
            <a:endParaRPr/>
          </a:p>
          <a:p>
            <a:endParaRPr/>
          </a:p>
          <a:p>
            <a:r>
              <a:t> Docker is the current industry standard container format.</a:t>
            </a:r>
          </a:p>
          <a:p>
            <a:r>
              <a:t> Docker (the company) also makes developer tools:</a:t>
            </a:r>
          </a:p>
          <a:p>
            <a:r>
              <a:t> Docker for Windows</a:t>
            </a:r>
          </a:p>
          <a:p>
            <a:r>
              <a:t> Docker for Mac</a:t>
            </a:r>
          </a:p>
          <a:p>
            <a:r>
              <a:t> Docker for Linux</a:t>
            </a:r>
          </a:p>
          <a:p>
            <a:r>
              <a:t> Docker also has server-side container frameworks for Linux and Windows</a:t>
            </a:r>
          </a:p>
          <a:p>
            <a:r>
              <a:t> Windows versions run on top of Hyper-V</a:t>
            </a:r>
          </a:p>
        </p:txBody>
      </p:sp>
      <p:pic>
        <p:nvPicPr>
          <p:cNvPr id="4" name="Picture 3" descr="docker-horizontal.png"/>
          <p:cNvPicPr>
            <a:picLocks noChangeAspect="1"/>
          </p:cNvPicPr>
          <p:nvPr/>
        </p:nvPicPr>
        <p:blipFill>
          <a:blip r:embed="rId2"/>
          <a:stretch>
            <a:fillRect/>
          </a:stretch>
        </p:blipFill>
        <p:spPr>
          <a:xfrm>
            <a:off x="374904" y="1828800"/>
            <a:ext cx="3771900" cy="977900"/>
          </a:xfrm>
          <a:prstGeom prst="rect">
            <a:avLst/>
          </a:prstGeom>
        </p:spPr>
      </p:pic>
      <p:sp>
        <p:nvSpPr>
          <p:cNvPr id="5" name="Footer Placeholder 3">
            <a:extLst>
              <a:ext uri="{FF2B5EF4-FFF2-40B4-BE49-F238E27FC236}">
                <a16:creationId xmlns:a16="http://schemas.microsoft.com/office/drawing/2014/main" id="{0EDAE9B8-D4A7-4CB4-BE13-94700ADA4AD8}"/>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uses the Host Kernel</a:t>
            </a:r>
          </a:p>
        </p:txBody>
      </p:sp>
      <p:sp>
        <p:nvSpPr>
          <p:cNvPr id="3" name="Content Placeholder 2"/>
          <p:cNvSpPr>
            <a:spLocks noGrp="1"/>
          </p:cNvSpPr>
          <p:nvPr>
            <p:ph idx="1"/>
          </p:nvPr>
        </p:nvSpPr>
        <p:spPr/>
        <p:txBody>
          <a:bodyPr/>
          <a:lstStyle/>
          <a:p>
            <a:r>
              <a:t> Docker will use the host kernel on Linux.</a:t>
            </a:r>
          </a:p>
          <a:p>
            <a:r>
              <a:t> What about Windows and Mac (Developer) Versions of Docker?</a:t>
            </a:r>
          </a:p>
          <a:p>
            <a:pPr lvl="1"/>
            <a:r>
              <a:t> Windows and Mac versions run a virtualized Linux kernel in a VM</a:t>
            </a:r>
          </a:p>
          <a:p>
            <a:pPr lvl="1"/>
            <a:r>
              <a:t> Only the kernel runs in the VM.  The container runs separately.</a:t>
            </a:r>
          </a:p>
          <a:p>
            <a:pPr lvl="1"/>
            <a:r>
              <a:t> In Windows, the VM is in Hyper-V (and thus requires Hyper-V to be installed)</a:t>
            </a:r>
          </a:p>
          <a:p>
            <a:pPr lvl="1"/>
            <a:r>
              <a:t> On Mac, the VM runs in Apple’s Hypervisor Framework</a:t>
            </a:r>
          </a:p>
          <a:p>
            <a:r>
              <a:t> Windows Server Native Windows Kernels</a:t>
            </a:r>
          </a:p>
          <a:p>
            <a:pPr lvl="1"/>
            <a:r>
              <a:t> Windows Server Applications can run in Windows Native Containers on Windows Server</a:t>
            </a:r>
          </a:p>
          <a:p>
            <a:pPr lvl="1"/>
            <a:r>
              <a:t> No VMs involved. (although you may want a VM for security reasons)</a:t>
            </a:r>
          </a:p>
        </p:txBody>
      </p:sp>
      <p:sp>
        <p:nvSpPr>
          <p:cNvPr id="4" name="Footer Placeholder 3">
            <a:extLst>
              <a:ext uri="{FF2B5EF4-FFF2-40B4-BE49-F238E27FC236}">
                <a16:creationId xmlns:a16="http://schemas.microsoft.com/office/drawing/2014/main" id="{8152298B-DE7E-4FC6-B1AA-39FA5654BDD8}"/>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for Windows (Developer)</a:t>
            </a:r>
          </a:p>
        </p:txBody>
      </p:sp>
      <p:sp>
        <p:nvSpPr>
          <p:cNvPr id="3" name="Content Placeholder 2"/>
          <p:cNvSpPr>
            <a:spLocks noGrp="1"/>
          </p:cNvSpPr>
          <p:nvPr>
            <p:ph idx="1"/>
          </p:nvPr>
        </p:nvSpPr>
        <p:spPr/>
        <p:txBody>
          <a:bodyPr/>
          <a:lstStyle/>
          <a:p>
            <a:endParaRPr/>
          </a:p>
          <a:p>
            <a:endParaRPr/>
          </a:p>
          <a:p>
            <a:endParaRPr/>
          </a:p>
          <a:p>
            <a:r>
              <a:t> Docker for Windows has the following requirements:</a:t>
            </a:r>
          </a:p>
          <a:p>
            <a:pPr lvl="1"/>
            <a:r>
              <a:t> Windows 10 Professional 64 Bit (or Higher)  (not Home, Not Home Pro)</a:t>
            </a:r>
          </a:p>
          <a:p>
            <a:pPr lvl="1"/>
            <a:r>
              <a:t> Virtualization Extensions Available in CPU and turned on in BIOS.</a:t>
            </a:r>
          </a:p>
          <a:p>
            <a:pPr lvl="1"/>
            <a:r>
              <a:t> Hyper-V (optional component) installed</a:t>
            </a:r>
          </a:p>
          <a:p>
            <a:pPr lvl="1"/>
            <a:r>
              <a:t> Reasonable CPU / Memory requirements</a:t>
            </a:r>
          </a:p>
          <a:p>
            <a:r>
              <a:t> Docker Toolbox</a:t>
            </a:r>
          </a:p>
          <a:p>
            <a:pPr lvl="1"/>
            <a:r>
              <a:t> Windows Users unable to run Docker for Windows can run in Docker Toolbox</a:t>
            </a:r>
          </a:p>
          <a:p>
            <a:pPr lvl="1"/>
            <a:r>
              <a:t> Toolbox requires Oracle VirtualBox for Virtualization.</a:t>
            </a:r>
          </a:p>
          <a:p>
            <a:endParaRPr/>
          </a:p>
          <a:p>
            <a:endParaRPr/>
          </a:p>
          <a:p>
            <a:endParaRPr/>
          </a:p>
          <a:p>
            <a:endParaRPr/>
          </a:p>
          <a:p>
            <a:endParaRPr/>
          </a:p>
        </p:txBody>
      </p:sp>
      <p:pic>
        <p:nvPicPr>
          <p:cNvPr id="4" name="Picture 3" descr="docker-horizontal.png"/>
          <p:cNvPicPr>
            <a:picLocks noChangeAspect="1"/>
          </p:cNvPicPr>
          <p:nvPr/>
        </p:nvPicPr>
        <p:blipFill>
          <a:blip r:embed="rId3"/>
          <a:stretch>
            <a:fillRect/>
          </a:stretch>
        </p:blipFill>
        <p:spPr>
          <a:xfrm>
            <a:off x="374904" y="1828800"/>
            <a:ext cx="3771900" cy="977900"/>
          </a:xfrm>
          <a:prstGeom prst="rect">
            <a:avLst/>
          </a:prstGeom>
        </p:spPr>
      </p:pic>
      <p:pic>
        <p:nvPicPr>
          <p:cNvPr id="5" name="Picture 4" descr="windows-310290_1280.png"/>
          <p:cNvPicPr>
            <a:picLocks noChangeAspect="1"/>
          </p:cNvPicPr>
          <p:nvPr/>
        </p:nvPicPr>
        <p:blipFill>
          <a:blip r:embed="rId4"/>
          <a:stretch>
            <a:fillRect/>
          </a:stretch>
        </p:blipFill>
        <p:spPr>
          <a:xfrm>
            <a:off x="4146804" y="1375894"/>
            <a:ext cx="3168396" cy="1883711"/>
          </a:xfrm>
          <a:prstGeom prst="rect">
            <a:avLst/>
          </a:prstGeom>
        </p:spPr>
      </p:pic>
      <p:sp>
        <p:nvSpPr>
          <p:cNvPr id="6" name="Footer Placeholder 3">
            <a:extLst>
              <a:ext uri="{FF2B5EF4-FFF2-40B4-BE49-F238E27FC236}">
                <a16:creationId xmlns:a16="http://schemas.microsoft.com/office/drawing/2014/main" id="{6A9E0847-12B7-4C25-995F-7D03CFCF9C88}"/>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and Windows Server</a:t>
            </a:r>
          </a:p>
        </p:txBody>
      </p:sp>
      <p:sp>
        <p:nvSpPr>
          <p:cNvPr id="3" name="Content Placeholder 2"/>
          <p:cNvSpPr>
            <a:spLocks noGrp="1"/>
          </p:cNvSpPr>
          <p:nvPr>
            <p:ph idx="1"/>
          </p:nvPr>
        </p:nvSpPr>
        <p:spPr/>
        <p:txBody>
          <a:bodyPr/>
          <a:lstStyle/>
          <a:p>
            <a:endParaRPr/>
          </a:p>
          <a:p>
            <a:endParaRPr/>
          </a:p>
          <a:p>
            <a:endParaRPr/>
          </a:p>
          <a:p>
            <a:r>
              <a:t> Docker for Windows Server is designed for App deployment rather than Development</a:t>
            </a:r>
          </a:p>
          <a:p>
            <a:pPr lvl="1"/>
            <a:r>
              <a:t> Developers should use Docker for Windows instead.</a:t>
            </a:r>
          </a:p>
          <a:p>
            <a:pPr lvl="1"/>
            <a:r>
              <a:t> Supports running Linux containers </a:t>
            </a:r>
            <a:r>
              <a:rPr err="1"/>
              <a:t>containers</a:t>
            </a:r>
            <a:r>
              <a:t> (via Hyper-V)</a:t>
            </a:r>
          </a:p>
          <a:p>
            <a:pPr lvl="1"/>
            <a:r>
              <a:t> And Native Windows Containers (using Hyper-V or native Windows Containers)</a:t>
            </a:r>
          </a:p>
          <a:p>
            <a:r>
              <a:t> Native Windows Containers</a:t>
            </a:r>
          </a:p>
          <a:p>
            <a:pPr lvl="1"/>
            <a:r>
              <a:t> Native Windows Containers must use the same Windows Server kernel as the host</a:t>
            </a:r>
          </a:p>
          <a:p>
            <a:pPr lvl="1"/>
            <a:r>
              <a:t> Both host and guest must be Windows Server to run native (not Windows 10)</a:t>
            </a:r>
          </a:p>
          <a:p>
            <a:pPr lvl="1"/>
            <a:r>
              <a:t> Native Windows Containers must use Windows Server kernel</a:t>
            </a:r>
          </a:p>
          <a:p>
            <a:pPr lvl="1"/>
            <a:r>
              <a:t> Able to run native containers without virtualization</a:t>
            </a:r>
          </a:p>
          <a:p>
            <a:pPr lvl="1"/>
            <a:r>
              <a:t> Minimal Performance Penalty</a:t>
            </a:r>
          </a:p>
          <a:p>
            <a:endParaRPr/>
          </a:p>
          <a:p>
            <a:endParaRPr/>
          </a:p>
          <a:p>
            <a:endParaRPr/>
          </a:p>
        </p:txBody>
      </p:sp>
      <p:pic>
        <p:nvPicPr>
          <p:cNvPr id="4" name="Picture 3" descr="docker-horizontal.png"/>
          <p:cNvPicPr>
            <a:picLocks noChangeAspect="1"/>
          </p:cNvPicPr>
          <p:nvPr/>
        </p:nvPicPr>
        <p:blipFill>
          <a:blip r:embed="rId2"/>
          <a:stretch>
            <a:fillRect/>
          </a:stretch>
        </p:blipFill>
        <p:spPr>
          <a:xfrm>
            <a:off x="374904" y="1828800"/>
            <a:ext cx="3771900" cy="977900"/>
          </a:xfrm>
          <a:prstGeom prst="rect">
            <a:avLst/>
          </a:prstGeom>
        </p:spPr>
      </p:pic>
      <p:pic>
        <p:nvPicPr>
          <p:cNvPr id="5" name="Picture 4" descr="hyperv-logo2.jpg"/>
          <p:cNvPicPr>
            <a:picLocks noChangeAspect="1"/>
          </p:cNvPicPr>
          <p:nvPr/>
        </p:nvPicPr>
        <p:blipFill>
          <a:blip r:embed="rId3"/>
          <a:stretch>
            <a:fillRect/>
          </a:stretch>
        </p:blipFill>
        <p:spPr>
          <a:xfrm>
            <a:off x="4614862" y="1790700"/>
            <a:ext cx="3568700" cy="1016000"/>
          </a:xfrm>
          <a:prstGeom prst="rect">
            <a:avLst/>
          </a:prstGeom>
        </p:spPr>
      </p:pic>
      <p:sp>
        <p:nvSpPr>
          <p:cNvPr id="6" name="Footer Placeholder 3">
            <a:extLst>
              <a:ext uri="{FF2B5EF4-FFF2-40B4-BE49-F238E27FC236}">
                <a16:creationId xmlns:a16="http://schemas.microsoft.com/office/drawing/2014/main" id="{25BAD0E4-765B-4CD9-95EB-762FA2CD25E9}"/>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on Windows Use Cases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2583180"/>
        </p:xfrm>
        <a:graphic>
          <a:graphicData uri="http://schemas.openxmlformats.org/drawingml/2006/table">
            <a:tbl>
              <a:tblPr firstRow="1" bandRow="1">
                <a:tableStyleId>{5C22544A-7EE6-4342-B048-85BDC9FD1C3A}</a:tableStyleId>
              </a:tblPr>
              <a:tblGrid>
                <a:gridCol w="1697126">
                  <a:extLst>
                    <a:ext uri="{9D8B030D-6E8A-4147-A177-3AD203B41FA5}">
                      <a16:colId xmlns:a16="http://schemas.microsoft.com/office/drawing/2014/main" val="20000"/>
                    </a:ext>
                  </a:extLst>
                </a:gridCol>
                <a:gridCol w="1697126">
                  <a:extLst>
                    <a:ext uri="{9D8B030D-6E8A-4147-A177-3AD203B41FA5}">
                      <a16:colId xmlns:a16="http://schemas.microsoft.com/office/drawing/2014/main" val="20001"/>
                    </a:ext>
                  </a:extLst>
                </a:gridCol>
                <a:gridCol w="1697126">
                  <a:extLst>
                    <a:ext uri="{9D8B030D-6E8A-4147-A177-3AD203B41FA5}">
                      <a16:colId xmlns:a16="http://schemas.microsoft.com/office/drawing/2014/main" val="20002"/>
                    </a:ext>
                  </a:extLst>
                </a:gridCol>
                <a:gridCol w="1697126">
                  <a:extLst>
                    <a:ext uri="{9D8B030D-6E8A-4147-A177-3AD203B41FA5}">
                      <a16:colId xmlns:a16="http://schemas.microsoft.com/office/drawing/2014/main" val="20003"/>
                    </a:ext>
                  </a:extLst>
                </a:gridCol>
                <a:gridCol w="1697128">
                  <a:extLst>
                    <a:ext uri="{9D8B030D-6E8A-4147-A177-3AD203B41FA5}">
                      <a16:colId xmlns:a16="http://schemas.microsoft.com/office/drawing/2014/main" val="20004"/>
                    </a:ext>
                  </a:extLst>
                </a:gridCol>
              </a:tblGrid>
              <a:tr h="457200">
                <a:tc>
                  <a:txBody>
                    <a:bodyPr/>
                    <a:lstStyle/>
                    <a:p>
                      <a:endParaRPr/>
                    </a:p>
                  </a:txBody>
                  <a:tcPr/>
                </a:tc>
                <a:tc>
                  <a:txBody>
                    <a:bodyPr/>
                    <a:lstStyle/>
                    <a:p>
                      <a:r>
                        <a:t>Windows 10 (Linux Kernel)</a:t>
                      </a:r>
                    </a:p>
                  </a:txBody>
                  <a:tcPr/>
                </a:tc>
                <a:tc>
                  <a:txBody>
                    <a:bodyPr/>
                    <a:lstStyle/>
                    <a:p>
                      <a:r>
                        <a:t>Windows 10 (Windows Server Kernel)</a:t>
                      </a:r>
                    </a:p>
                  </a:txBody>
                  <a:tcPr/>
                </a:tc>
                <a:tc>
                  <a:txBody>
                    <a:bodyPr/>
                    <a:lstStyle/>
                    <a:p>
                      <a:r>
                        <a:t>Windows Server (Virtualized Kernel)</a:t>
                      </a:r>
                    </a:p>
                  </a:txBody>
                  <a:tcPr/>
                </a:tc>
                <a:tc>
                  <a:txBody>
                    <a:bodyPr/>
                    <a:lstStyle/>
                    <a:p>
                      <a:r>
                        <a:t>Windows Server (Native Kernel)</a:t>
                      </a:r>
                    </a:p>
                  </a:txBody>
                  <a:tcPr/>
                </a:tc>
                <a:extLst>
                  <a:ext uri="{0D108BD9-81ED-4DB2-BD59-A6C34878D82A}">
                    <a16:rowId xmlns:a16="http://schemas.microsoft.com/office/drawing/2014/main" val="10000"/>
                  </a:ext>
                </a:extLst>
              </a:tr>
              <a:tr h="457200">
                <a:tc>
                  <a:txBody>
                    <a:bodyPr/>
                    <a:lstStyle/>
                    <a:p>
                      <a:r>
                        <a:t>Use Case</a:t>
                      </a:r>
                    </a:p>
                  </a:txBody>
                  <a:tcPr/>
                </a:tc>
                <a:tc>
                  <a:txBody>
                    <a:bodyPr/>
                    <a:lstStyle/>
                    <a:p>
                      <a:r>
                        <a:t>Developer</a:t>
                      </a:r>
                    </a:p>
                  </a:txBody>
                  <a:tcPr/>
                </a:tc>
                <a:tc>
                  <a:txBody>
                    <a:bodyPr/>
                    <a:lstStyle/>
                    <a:p>
                      <a:r>
                        <a:t>Developer</a:t>
                      </a:r>
                    </a:p>
                  </a:txBody>
                  <a:tcPr/>
                </a:tc>
                <a:tc>
                  <a:txBody>
                    <a:bodyPr/>
                    <a:lstStyle/>
                    <a:p>
                      <a:r>
                        <a:t>Deployment</a:t>
                      </a:r>
                    </a:p>
                  </a:txBody>
                  <a:tcPr/>
                </a:tc>
                <a:tc>
                  <a:txBody>
                    <a:bodyPr/>
                    <a:lstStyle/>
                    <a:p>
                      <a:r>
                        <a:t>Deployment</a:t>
                      </a:r>
                    </a:p>
                  </a:txBody>
                  <a:tcPr/>
                </a:tc>
                <a:extLst>
                  <a:ext uri="{0D108BD9-81ED-4DB2-BD59-A6C34878D82A}">
                    <a16:rowId xmlns:a16="http://schemas.microsoft.com/office/drawing/2014/main" val="10001"/>
                  </a:ext>
                </a:extLst>
              </a:tr>
              <a:tr h="457200">
                <a:tc>
                  <a:txBody>
                    <a:bodyPr/>
                    <a:lstStyle/>
                    <a:p>
                      <a:r>
                        <a:t>Container OS</a:t>
                      </a:r>
                    </a:p>
                  </a:txBody>
                  <a:tcPr/>
                </a:tc>
                <a:tc>
                  <a:txBody>
                    <a:bodyPr/>
                    <a:lstStyle/>
                    <a:p>
                      <a:r>
                        <a:t>Linux</a:t>
                      </a:r>
                    </a:p>
                  </a:txBody>
                  <a:tcPr/>
                </a:tc>
                <a:tc>
                  <a:txBody>
                    <a:bodyPr/>
                    <a:lstStyle/>
                    <a:p>
                      <a:r>
                        <a:t>Windows Server</a:t>
                      </a:r>
                    </a:p>
                  </a:txBody>
                  <a:tcPr/>
                </a:tc>
                <a:tc>
                  <a:txBody>
                    <a:bodyPr/>
                    <a:lstStyle/>
                    <a:p>
                      <a:r>
                        <a:t>Linux or Windows Server</a:t>
                      </a:r>
                    </a:p>
                  </a:txBody>
                  <a:tcPr/>
                </a:tc>
                <a:tc>
                  <a:txBody>
                    <a:bodyPr/>
                    <a:lstStyle/>
                    <a:p>
                      <a:r>
                        <a:t>Windows Server</a:t>
                      </a:r>
                    </a:p>
                  </a:txBody>
                  <a:tcPr/>
                </a:tc>
                <a:extLst>
                  <a:ext uri="{0D108BD9-81ED-4DB2-BD59-A6C34878D82A}">
                    <a16:rowId xmlns:a16="http://schemas.microsoft.com/office/drawing/2014/main" val="10002"/>
                  </a:ext>
                </a:extLst>
              </a:tr>
              <a:tr h="457200">
                <a:tc>
                  <a:txBody>
                    <a:bodyPr/>
                    <a:lstStyle/>
                    <a:p>
                      <a:r>
                        <a:t>Isolation from Host</a:t>
                      </a:r>
                    </a:p>
                  </a:txBody>
                  <a:tcPr/>
                </a:tc>
                <a:tc>
                  <a:txBody>
                    <a:bodyPr/>
                    <a:lstStyle/>
                    <a:p>
                      <a:r>
                        <a:t>Yes (via Hyper-V)</a:t>
                      </a:r>
                    </a:p>
                  </a:txBody>
                  <a:tcPr/>
                </a:tc>
                <a:tc>
                  <a:txBody>
                    <a:bodyPr/>
                    <a:lstStyle/>
                    <a:p>
                      <a:r>
                        <a:t>Yes (via Hyper-V)</a:t>
                      </a:r>
                    </a:p>
                  </a:txBody>
                  <a:tcPr/>
                </a:tc>
                <a:tc>
                  <a:txBody>
                    <a:bodyPr/>
                    <a:lstStyle/>
                    <a:p>
                      <a:r>
                        <a:t>Yes (via Hyper-V)</a:t>
                      </a:r>
                    </a:p>
                  </a:txBody>
                  <a:tcPr/>
                </a:tc>
                <a:tc>
                  <a:txBody>
                    <a:bodyPr/>
                    <a:lstStyle/>
                    <a:p>
                      <a:r>
                        <a:t>Not Virtualized</a:t>
                      </a:r>
                    </a:p>
                  </a:txBody>
                  <a:tcPr/>
                </a:tc>
                <a:extLst>
                  <a:ext uri="{0D108BD9-81ED-4DB2-BD59-A6C34878D82A}">
                    <a16:rowId xmlns:a16="http://schemas.microsoft.com/office/drawing/2014/main" val="10003"/>
                  </a:ext>
                </a:extLst>
              </a:tr>
              <a:tr h="457200">
                <a:tc>
                  <a:txBody>
                    <a:bodyPr/>
                    <a:lstStyle/>
                    <a:p>
                      <a:r>
                        <a:t>Startup Delay</a:t>
                      </a:r>
                    </a:p>
                  </a:txBody>
                  <a:tcPr/>
                </a:tc>
                <a:tc>
                  <a:txBody>
                    <a:bodyPr/>
                    <a:lstStyle/>
                    <a:p>
                      <a:r>
                        <a:t>500ms - 1s</a:t>
                      </a:r>
                    </a:p>
                  </a:txBody>
                  <a:tcPr/>
                </a:tc>
                <a:tc>
                  <a:txBody>
                    <a:bodyPr/>
                    <a:lstStyle/>
                    <a:p>
                      <a:r>
                        <a:t>500ms - 1s</a:t>
                      </a:r>
                    </a:p>
                  </a:txBody>
                  <a:tcPr/>
                </a:tc>
                <a:tc>
                  <a:txBody>
                    <a:bodyPr/>
                    <a:lstStyle/>
                    <a:p>
                      <a:r>
                        <a:t>500ms - 1s</a:t>
                      </a:r>
                    </a:p>
                  </a:txBody>
                  <a:tcPr/>
                </a:tc>
                <a:tc>
                  <a:txBody>
                    <a:bodyPr/>
                    <a:lstStyle/>
                    <a:p>
                      <a:r>
                        <a:t>No Delay</a:t>
                      </a:r>
                    </a:p>
                  </a:txBody>
                  <a:tcPr/>
                </a:tc>
                <a:extLst>
                  <a:ext uri="{0D108BD9-81ED-4DB2-BD59-A6C34878D82A}">
                    <a16:rowId xmlns:a16="http://schemas.microsoft.com/office/drawing/2014/main" val="10004"/>
                  </a:ext>
                </a:extLst>
              </a:tr>
            </a:tbl>
          </a:graphicData>
        </a:graphic>
      </p:graphicFrame>
      <p:sp>
        <p:nvSpPr>
          <p:cNvPr id="5" name="Footer Placeholder 3">
            <a:extLst>
              <a:ext uri="{FF2B5EF4-FFF2-40B4-BE49-F238E27FC236}">
                <a16:creationId xmlns:a16="http://schemas.microsoft.com/office/drawing/2014/main" id="{D26C000E-6B34-44C0-A5CE-D0EC37BCDC07}"/>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rPr dirty="0"/>
              <a:t>Deployment Intro</a:t>
            </a:r>
          </a:p>
        </p:txBody>
      </p:sp>
      <p:sp>
        <p:nvSpPr>
          <p:cNvPr id="3" name="Text Placeholder 2"/>
          <p:cNvSpPr>
            <a:spLocks noGrp="1"/>
          </p:cNvSpPr>
          <p:nvPr>
            <p:ph type="body" idx="1"/>
          </p:nvPr>
        </p:nvSpPr>
        <p:spPr/>
        <p:txBody>
          <a:bodyPr/>
          <a:lstStyle/>
          <a:p>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on Mac (Developer)</a:t>
            </a:r>
          </a:p>
        </p:txBody>
      </p:sp>
      <p:sp>
        <p:nvSpPr>
          <p:cNvPr id="3" name="Content Placeholder 2"/>
          <p:cNvSpPr>
            <a:spLocks noGrp="1"/>
          </p:cNvSpPr>
          <p:nvPr>
            <p:ph idx="1"/>
          </p:nvPr>
        </p:nvSpPr>
        <p:spPr/>
        <p:txBody>
          <a:bodyPr/>
          <a:lstStyle/>
          <a:p>
            <a:endParaRPr/>
          </a:p>
          <a:p>
            <a:endParaRPr/>
          </a:p>
          <a:p>
            <a:endParaRPr/>
          </a:p>
          <a:p>
            <a:r>
              <a:t> Docker on Mac is only supported as a development platform.</a:t>
            </a:r>
          </a:p>
          <a:p>
            <a:pPr lvl="1"/>
            <a:r>
              <a:t> There are no ”native” mac containers as there are on Linux and Windows</a:t>
            </a:r>
          </a:p>
          <a:p>
            <a:r>
              <a:t> Docker for Mac uses only Linux containers</a:t>
            </a:r>
          </a:p>
          <a:p>
            <a:pPr lvl="1"/>
            <a:r>
              <a:t> Windows containers can be run entirely inside a VM</a:t>
            </a:r>
          </a:p>
          <a:p>
            <a:pPr lvl="1"/>
            <a:r>
              <a:t> Linux Containers use a VM for the Linux kernel only</a:t>
            </a:r>
          </a:p>
          <a:p>
            <a:r>
              <a:t> Docker for Mac uses Apple’s VM Hypervisor</a:t>
            </a:r>
          </a:p>
          <a:p>
            <a:endParaRPr/>
          </a:p>
          <a:p>
            <a:endParaRPr/>
          </a:p>
          <a:p>
            <a:endParaRPr/>
          </a:p>
          <a:p>
            <a:endParaRPr/>
          </a:p>
          <a:p>
            <a:endParaRPr/>
          </a:p>
          <a:p>
            <a:endParaRPr/>
          </a:p>
          <a:p>
            <a:endParaRPr/>
          </a:p>
        </p:txBody>
      </p:sp>
      <p:pic>
        <p:nvPicPr>
          <p:cNvPr id="4" name="Picture 3" descr="docker-horizontal.png"/>
          <p:cNvPicPr>
            <a:picLocks noChangeAspect="1"/>
          </p:cNvPicPr>
          <p:nvPr/>
        </p:nvPicPr>
        <p:blipFill>
          <a:blip r:embed="rId2"/>
          <a:stretch>
            <a:fillRect/>
          </a:stretch>
        </p:blipFill>
        <p:spPr>
          <a:xfrm>
            <a:off x="374904" y="1828800"/>
            <a:ext cx="3771900" cy="977900"/>
          </a:xfrm>
          <a:prstGeom prst="rect">
            <a:avLst/>
          </a:prstGeom>
        </p:spPr>
      </p:pic>
      <p:pic>
        <p:nvPicPr>
          <p:cNvPr id="5" name="Picture 4" descr="apple-logo-decal-sticker-apple-logo-500x500.png"/>
          <p:cNvPicPr>
            <a:picLocks noChangeAspect="1"/>
          </p:cNvPicPr>
          <p:nvPr/>
        </p:nvPicPr>
        <p:blipFill>
          <a:blip r:embed="rId3"/>
          <a:stretch>
            <a:fillRect/>
          </a:stretch>
        </p:blipFill>
        <p:spPr>
          <a:xfrm>
            <a:off x="4836069" y="1074059"/>
            <a:ext cx="1732642" cy="1732642"/>
          </a:xfrm>
          <a:prstGeom prst="rect">
            <a:avLst/>
          </a:prstGeom>
        </p:spPr>
      </p:pic>
      <p:sp>
        <p:nvSpPr>
          <p:cNvPr id="6" name="Footer Placeholder 3">
            <a:extLst>
              <a:ext uri="{FF2B5EF4-FFF2-40B4-BE49-F238E27FC236}">
                <a16:creationId xmlns:a16="http://schemas.microsoft.com/office/drawing/2014/main" id="{11842518-AE27-4F11-8310-04560C05CFD6}"/>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1: Installing Docker</a:t>
            </a:r>
          </a:p>
        </p:txBody>
      </p:sp>
      <p:sp>
        <p:nvSpPr>
          <p:cNvPr id="3" name="Content Placeholder 2"/>
          <p:cNvSpPr>
            <a:spLocks noGrp="1"/>
          </p:cNvSpPr>
          <p:nvPr>
            <p:ph idx="1"/>
          </p:nvPr>
        </p:nvSpPr>
        <p:spPr/>
        <p:txBody>
          <a:bodyPr/>
          <a:lstStyle/>
          <a:p>
            <a:r>
              <a:t> docker-labs/01-install/README.md</a:t>
            </a:r>
          </a:p>
        </p:txBody>
      </p:sp>
      <p:sp>
        <p:nvSpPr>
          <p:cNvPr id="4" name="Footer Placeholder 3">
            <a:extLst>
              <a:ext uri="{FF2B5EF4-FFF2-40B4-BE49-F238E27FC236}">
                <a16:creationId xmlns:a16="http://schemas.microsoft.com/office/drawing/2014/main" id="{178FB6B5-EF65-434D-81BF-667C5BBBD766}"/>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Hub and Container Registries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Docker Hub?</a:t>
            </a:r>
          </a:p>
        </p:txBody>
      </p:sp>
      <p:sp>
        <p:nvSpPr>
          <p:cNvPr id="3" name="Content Placeholder 2"/>
          <p:cNvSpPr>
            <a:spLocks noGrp="1"/>
          </p:cNvSpPr>
          <p:nvPr>
            <p:ph idx="1"/>
          </p:nvPr>
        </p:nvSpPr>
        <p:spPr/>
        <p:txBody>
          <a:bodyPr/>
          <a:lstStyle/>
          <a:p>
            <a:endParaRPr/>
          </a:p>
          <a:p>
            <a:endParaRPr/>
          </a:p>
          <a:p>
            <a:endParaRPr/>
          </a:p>
          <a:p>
            <a:r>
              <a:t> Docker Hub is a registry of containers</a:t>
            </a:r>
          </a:p>
          <a:p>
            <a:r>
              <a:t> Think "GitHub" for containers</a:t>
            </a:r>
          </a:p>
          <a:p>
            <a:r>
              <a:t> Thousands of Containers Available</a:t>
            </a:r>
          </a:p>
          <a:p>
            <a:r>
              <a:t> We rarely start from scratch</a:t>
            </a:r>
          </a:p>
          <a:p>
            <a:pPr lvl="1"/>
            <a:r>
              <a:t> Use an image from Docker Hub!</a:t>
            </a:r>
          </a:p>
        </p:txBody>
      </p:sp>
      <p:pic>
        <p:nvPicPr>
          <p:cNvPr id="4" name="Picture 3" descr="docker-hub-logo.png"/>
          <p:cNvPicPr>
            <a:picLocks noChangeAspect="1"/>
          </p:cNvPicPr>
          <p:nvPr/>
        </p:nvPicPr>
        <p:blipFill>
          <a:blip r:embed="rId2"/>
          <a:stretch>
            <a:fillRect/>
          </a:stretch>
        </p:blipFill>
        <p:spPr>
          <a:xfrm>
            <a:off x="374904" y="1828800"/>
            <a:ext cx="2133600" cy="520700"/>
          </a:xfrm>
          <a:prstGeom prst="rect">
            <a:avLst/>
          </a:prstGeom>
        </p:spPr>
      </p:pic>
      <p:sp>
        <p:nvSpPr>
          <p:cNvPr id="5" name="Footer Placeholder 3">
            <a:extLst>
              <a:ext uri="{FF2B5EF4-FFF2-40B4-BE49-F238E27FC236}">
                <a16:creationId xmlns:a16="http://schemas.microsoft.com/office/drawing/2014/main" id="{E2008D74-98DC-4E0D-AA4E-C348F446757B}"/>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 Registries</a:t>
            </a:r>
          </a:p>
        </p:txBody>
      </p:sp>
      <p:sp>
        <p:nvSpPr>
          <p:cNvPr id="3" name="Content Placeholder 2"/>
          <p:cNvSpPr>
            <a:spLocks noGrp="1"/>
          </p:cNvSpPr>
          <p:nvPr>
            <p:ph idx="1"/>
          </p:nvPr>
        </p:nvSpPr>
        <p:spPr/>
        <p:txBody>
          <a:bodyPr/>
          <a:lstStyle/>
          <a:p>
            <a:r>
              <a:t> Docker Hub is public.</a:t>
            </a:r>
          </a:p>
          <a:p>
            <a:r>
              <a:t> Your company data is</a:t>
            </a:r>
            <a:r>
              <a:rPr b="1"/>
              <a:t> NOT</a:t>
            </a:r>
            <a:r>
              <a:t> .</a:t>
            </a:r>
          </a:p>
          <a:p>
            <a:r>
              <a:t> You may want to have your own container registry.</a:t>
            </a:r>
          </a:p>
          <a:p>
            <a:r>
              <a:t> But we may still use Docker Hub as well.</a:t>
            </a:r>
          </a:p>
        </p:txBody>
      </p:sp>
      <p:sp>
        <p:nvSpPr>
          <p:cNvPr id="4" name="Footer Placeholder 3">
            <a:extLst>
              <a:ext uri="{FF2B5EF4-FFF2-40B4-BE49-F238E27FC236}">
                <a16:creationId xmlns:a16="http://schemas.microsoft.com/office/drawing/2014/main" id="{D1F495B8-8344-4B5A-8710-AB430E552178}"/>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Pull</a:t>
            </a:r>
          </a:p>
        </p:txBody>
      </p:sp>
      <p:sp>
        <p:nvSpPr>
          <p:cNvPr id="3" name="Content Placeholder 2"/>
          <p:cNvSpPr>
            <a:spLocks noGrp="1"/>
          </p:cNvSpPr>
          <p:nvPr>
            <p:ph idx="1"/>
          </p:nvPr>
        </p:nvSpPr>
        <p:spPr/>
        <p:txBody>
          <a:bodyPr/>
          <a:lstStyle/>
          <a:p>
            <a:r>
              <a:t> Typing</a:t>
            </a:r>
            <a:r>
              <a:rPr>
                <a:latin typeface="Courier New"/>
              </a:rPr>
              <a:t> docker pull</a:t>
            </a:r>
            <a:r>
              <a:t> will download a container.</a:t>
            </a:r>
          </a:p>
          <a:p>
            <a:r>
              <a:t> In the lab, we will use a container called</a:t>
            </a:r>
            <a:r>
              <a:rPr>
                <a:latin typeface="Courier New"/>
              </a:rPr>
              <a:t> alpine</a:t>
            </a:r>
            <a:r>
              <a:t> :</a:t>
            </a:r>
          </a:p>
          <a:p>
            <a:pPr lvl="1"/>
            <a:r>
              <a:t> Ultra-lightweight Linux</a:t>
            </a:r>
          </a:p>
          <a:p>
            <a:pPr lvl="1"/>
            <a:r>
              <a:t> 4MB in Size (tiny).</a:t>
            </a:r>
          </a:p>
          <a:p>
            <a:endParaRPr/>
          </a:p>
          <a:p>
            <a:endParaRPr/>
          </a:p>
        </p:txBody>
      </p:sp>
      <p:pic>
        <p:nvPicPr>
          <p:cNvPr id="4" name="Picture 3" descr="1.png"/>
          <p:cNvPicPr>
            <a:picLocks noChangeAspect="1"/>
          </p:cNvPicPr>
          <p:nvPr/>
        </p:nvPicPr>
        <p:blipFill>
          <a:blip r:embed="rId2"/>
          <a:stretch>
            <a:fillRect/>
          </a:stretch>
        </p:blipFill>
        <p:spPr>
          <a:xfrm>
            <a:off x="0" y="3145536"/>
            <a:ext cx="3454400" cy="495300"/>
          </a:xfrm>
          <a:prstGeom prst="rect">
            <a:avLst/>
          </a:prstGeom>
        </p:spPr>
      </p:pic>
      <p:sp>
        <p:nvSpPr>
          <p:cNvPr id="5" name="Footer Placeholder 3">
            <a:extLst>
              <a:ext uri="{FF2B5EF4-FFF2-40B4-BE49-F238E27FC236}">
                <a16:creationId xmlns:a16="http://schemas.microsoft.com/office/drawing/2014/main" id="{A33EEF27-2AEA-4CEB-8748-48636917C6F5}"/>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Commands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LS (list)</a:t>
            </a:r>
          </a:p>
        </p:txBody>
      </p:sp>
      <p:sp>
        <p:nvSpPr>
          <p:cNvPr id="3" name="Content Placeholder 2"/>
          <p:cNvSpPr>
            <a:spLocks noGrp="1"/>
          </p:cNvSpPr>
          <p:nvPr>
            <p:ph idx="1"/>
          </p:nvPr>
        </p:nvSpPr>
        <p:spPr/>
        <p:txBody>
          <a:bodyPr/>
          <a:lstStyle/>
          <a:p>
            <a:r>
              <a:t> typing</a:t>
            </a:r>
            <a:r>
              <a:rPr>
                <a:latin typeface="Courier New"/>
              </a:rPr>
              <a:t> docker ls</a:t>
            </a:r>
            <a:r>
              <a:t> will</a:t>
            </a:r>
            <a:r>
              <a:rPr b="1"/>
              <a:t> list</a:t>
            </a:r>
            <a:r>
              <a:t> your containers</a:t>
            </a:r>
          </a:p>
          <a:p>
            <a:r>
              <a:t> It will only show</a:t>
            </a:r>
            <a:r>
              <a:rPr b="1"/>
              <a:t> running</a:t>
            </a:r>
            <a:r>
              <a:t> containers</a:t>
            </a:r>
          </a:p>
          <a:p>
            <a:r>
              <a:t> Stopped containers say `docker ls -a'</a:t>
            </a: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2"/>
          <a:stretch>
            <a:fillRect/>
          </a:stretch>
        </p:blipFill>
        <p:spPr>
          <a:xfrm>
            <a:off x="76200" y="2987802"/>
            <a:ext cx="8858250" cy="1460500"/>
          </a:xfrm>
          <a:prstGeom prst="rect">
            <a:avLst/>
          </a:prstGeom>
        </p:spPr>
      </p:pic>
      <p:sp>
        <p:nvSpPr>
          <p:cNvPr id="5" name="Footer Placeholder 3">
            <a:extLst>
              <a:ext uri="{FF2B5EF4-FFF2-40B4-BE49-F238E27FC236}">
                <a16:creationId xmlns:a16="http://schemas.microsoft.com/office/drawing/2014/main" id="{3E19BD05-27F3-425F-BCFC-08D57F2293C0}"/>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Run</a:t>
            </a:r>
          </a:p>
        </p:txBody>
      </p:sp>
      <p:sp>
        <p:nvSpPr>
          <p:cNvPr id="3" name="Content Placeholder 2"/>
          <p:cNvSpPr>
            <a:spLocks noGrp="1"/>
          </p:cNvSpPr>
          <p:nvPr>
            <p:ph idx="1"/>
          </p:nvPr>
        </p:nvSpPr>
        <p:spPr/>
        <p:txBody>
          <a:bodyPr/>
          <a:lstStyle/>
          <a:p>
            <a:r>
              <a:t> We can run a docker container with</a:t>
            </a:r>
            <a:r>
              <a:rPr>
                <a:latin typeface="Courier New"/>
              </a:rPr>
              <a:t> docker run</a:t>
            </a:r>
            <a:r>
              <a:t> .</a:t>
            </a:r>
          </a:p>
          <a:p>
            <a:r>
              <a:t> Example: running alpine</a:t>
            </a:r>
          </a:p>
          <a:p>
            <a:endParaRPr/>
          </a:p>
          <a:p>
            <a:endParaRPr/>
          </a:p>
          <a:p>
            <a:r>
              <a:t> This will run alpine and start a shell</a:t>
            </a:r>
          </a:p>
          <a:p>
            <a:r>
              <a:t> Alpine doesn't have "bash" -- too big!</a:t>
            </a:r>
          </a:p>
        </p:txBody>
      </p:sp>
      <p:pic>
        <p:nvPicPr>
          <p:cNvPr id="4" name="Picture 3" descr="1.png"/>
          <p:cNvPicPr>
            <a:picLocks noChangeAspect="1"/>
          </p:cNvPicPr>
          <p:nvPr/>
        </p:nvPicPr>
        <p:blipFill>
          <a:blip r:embed="rId2"/>
          <a:stretch>
            <a:fillRect/>
          </a:stretch>
        </p:blipFill>
        <p:spPr>
          <a:xfrm>
            <a:off x="0" y="2487168"/>
            <a:ext cx="6197600" cy="495300"/>
          </a:xfrm>
          <a:prstGeom prst="rect">
            <a:avLst/>
          </a:prstGeom>
        </p:spPr>
      </p:pic>
      <p:sp>
        <p:nvSpPr>
          <p:cNvPr id="5" name="Footer Placeholder 3">
            <a:extLst>
              <a:ext uri="{FF2B5EF4-FFF2-40B4-BE49-F238E27FC236}">
                <a16:creationId xmlns:a16="http://schemas.microsoft.com/office/drawing/2014/main" id="{1567E9C5-1F18-4EAC-9DD6-0337E4A42195}"/>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Running a Shell</a:t>
            </a:r>
          </a:p>
        </p:txBody>
      </p:sp>
      <p:sp>
        <p:nvSpPr>
          <p:cNvPr id="3" name="Content Placeholder 2"/>
          <p:cNvSpPr>
            <a:spLocks noGrp="1"/>
          </p:cNvSpPr>
          <p:nvPr>
            <p:ph idx="1"/>
          </p:nvPr>
        </p:nvSpPr>
        <p:spPr/>
        <p:txBody>
          <a:bodyPr/>
          <a:lstStyle/>
          <a:p>
            <a:r>
              <a:t> We don't</a:t>
            </a:r>
            <a:r>
              <a:rPr i="1"/>
              <a:t> typically</a:t>
            </a:r>
            <a:r>
              <a:t> </a:t>
            </a:r>
            <a:r>
              <a:rPr err="1"/>
              <a:t>ssh</a:t>
            </a:r>
            <a:r>
              <a:t> to our container.</a:t>
            </a:r>
          </a:p>
          <a:p>
            <a:r>
              <a:t> We simply run a shell in the container</a:t>
            </a:r>
          </a:p>
          <a:p>
            <a:endParaRPr/>
          </a:p>
          <a:p>
            <a:endParaRPr/>
          </a:p>
          <a:p>
            <a:r>
              <a:t> What does this mean?</a:t>
            </a:r>
          </a:p>
          <a:p>
            <a:pPr lvl="1"/>
            <a:r>
              <a:t> -</a:t>
            </a:r>
            <a:r>
              <a:rPr err="1"/>
              <a:t>i</a:t>
            </a:r>
            <a:r>
              <a:t> : interactive mode</a:t>
            </a:r>
          </a:p>
          <a:p>
            <a:pPr lvl="1"/>
            <a:r>
              <a:t> -t : terminal mode</a:t>
            </a:r>
          </a:p>
          <a:p>
            <a:pPr lvl="1"/>
            <a:r>
              <a:t> --rm : remove container after we are done</a:t>
            </a:r>
          </a:p>
          <a:p>
            <a:pPr lvl="1"/>
            <a:r>
              <a:t> /bin/ash : bash is big and needs to be installed.  ash (</a:t>
            </a:r>
            <a:r>
              <a:rPr err="1"/>
              <a:t>almquist</a:t>
            </a:r>
            <a:r>
              <a:t> shell) is small. We also have old-school sh.</a:t>
            </a:r>
          </a:p>
        </p:txBody>
      </p:sp>
      <p:pic>
        <p:nvPicPr>
          <p:cNvPr id="4" name="Picture 3" descr="1.png"/>
          <p:cNvPicPr>
            <a:picLocks noChangeAspect="1"/>
          </p:cNvPicPr>
          <p:nvPr/>
        </p:nvPicPr>
        <p:blipFill>
          <a:blip r:embed="rId2"/>
          <a:stretch>
            <a:fillRect/>
          </a:stretch>
        </p:blipFill>
        <p:spPr>
          <a:xfrm>
            <a:off x="0" y="2487168"/>
            <a:ext cx="7569200" cy="495300"/>
          </a:xfrm>
          <a:prstGeom prst="rect">
            <a:avLst/>
          </a:prstGeom>
        </p:spPr>
      </p:pic>
      <p:sp>
        <p:nvSpPr>
          <p:cNvPr id="5" name="Footer Placeholder 3">
            <a:extLst>
              <a:ext uri="{FF2B5EF4-FFF2-40B4-BE49-F238E27FC236}">
                <a16:creationId xmlns:a16="http://schemas.microsoft.com/office/drawing/2014/main" id="{F468A10A-5AA5-44AC-9953-743212983C9D}"/>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The Problem</a:t>
            </a:r>
          </a:p>
        </p:txBody>
      </p:sp>
      <p:sp>
        <p:nvSpPr>
          <p:cNvPr id="3" name="Content Placeholder 2"/>
          <p:cNvSpPr>
            <a:spLocks noGrp="1"/>
          </p:cNvSpPr>
          <p:nvPr>
            <p:ph idx="1"/>
          </p:nvPr>
        </p:nvSpPr>
        <p:spPr>
          <a:xfrm>
            <a:off x="328612" y="1720850"/>
            <a:ext cx="8486775" cy="4074432"/>
          </a:xfrm>
        </p:spPr>
        <p:txBody>
          <a:bodyPr/>
          <a:lstStyle/>
          <a:p>
            <a:r>
              <a:rPr dirty="0"/>
              <a:t> You develop an app on your workstation</a:t>
            </a:r>
            <a:r>
              <a:rPr lang="en-US" dirty="0"/>
              <a:t>.</a:t>
            </a:r>
            <a:endParaRPr dirty="0"/>
          </a:p>
          <a:p>
            <a:r>
              <a:rPr dirty="0"/>
              <a:t> You test it. Seems to run fine. Time to deploy</a:t>
            </a:r>
            <a:r>
              <a:rPr lang="en-US" dirty="0"/>
              <a:t>.</a:t>
            </a:r>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pic>
        <p:nvPicPr>
          <p:cNvPr id="4" name="Picture 3" descr="intellij.png"/>
          <p:cNvPicPr>
            <a:picLocks noChangeAspect="1"/>
          </p:cNvPicPr>
          <p:nvPr/>
        </p:nvPicPr>
        <p:blipFill>
          <a:blip r:embed="rId3"/>
          <a:stretch>
            <a:fillRect/>
          </a:stretch>
        </p:blipFill>
        <p:spPr>
          <a:xfrm>
            <a:off x="798286" y="2419586"/>
            <a:ext cx="7254384" cy="3903465"/>
          </a:xfrm>
          <a:prstGeom prst="rect">
            <a:avLst/>
          </a:prstGeom>
        </p:spPr>
      </p:pic>
      <p:sp>
        <p:nvSpPr>
          <p:cNvPr id="5" name="Footer Placeholder 3">
            <a:extLst>
              <a:ext uri="{FF2B5EF4-FFF2-40B4-BE49-F238E27FC236}">
                <a16:creationId xmlns:a16="http://schemas.microsoft.com/office/drawing/2014/main" id="{772DD010-F1BD-439C-9B33-70BA91558FE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2.1: Alpine</a:t>
            </a:r>
          </a:p>
        </p:txBody>
      </p:sp>
      <p:sp>
        <p:nvSpPr>
          <p:cNvPr id="3" name="Content Placeholder 2"/>
          <p:cNvSpPr>
            <a:spLocks noGrp="1"/>
          </p:cNvSpPr>
          <p:nvPr>
            <p:ph idx="1"/>
          </p:nvPr>
        </p:nvSpPr>
        <p:spPr/>
        <p:txBody>
          <a:bodyPr/>
          <a:lstStyle/>
          <a:p>
            <a:r>
              <a:t> Navigate to 02-containers/2.1-alpine.md</a:t>
            </a:r>
          </a:p>
        </p:txBody>
      </p:sp>
      <p:sp>
        <p:nvSpPr>
          <p:cNvPr id="4" name="Footer Placeholder 3">
            <a:extLst>
              <a:ext uri="{FF2B5EF4-FFF2-40B4-BE49-F238E27FC236}">
                <a16:creationId xmlns:a16="http://schemas.microsoft.com/office/drawing/2014/main" id="{E5CDD987-9954-4C5C-BAD0-569EBBA7A9A1}"/>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RM</a:t>
            </a:r>
          </a:p>
        </p:txBody>
      </p:sp>
      <p:sp>
        <p:nvSpPr>
          <p:cNvPr id="3" name="Content Placeholder 2"/>
          <p:cNvSpPr>
            <a:spLocks noGrp="1"/>
          </p:cNvSpPr>
          <p:nvPr>
            <p:ph idx="1"/>
          </p:nvPr>
        </p:nvSpPr>
        <p:spPr/>
        <p:txBody>
          <a:bodyPr/>
          <a:lstStyle/>
          <a:p>
            <a:r>
              <a:t> What happens if we need to delete a container?</a:t>
            </a:r>
          </a:p>
          <a:p>
            <a:r>
              <a:t> The</a:t>
            </a:r>
            <a:r>
              <a:rPr>
                <a:latin typeface="Courier New"/>
              </a:rPr>
              <a:t> docker rm</a:t>
            </a:r>
            <a:r>
              <a:t> command will do this trick for us.</a:t>
            </a:r>
          </a:p>
          <a:p>
            <a:endParaRPr/>
          </a:p>
          <a:p>
            <a:endParaRPr/>
          </a:p>
        </p:txBody>
      </p:sp>
      <p:pic>
        <p:nvPicPr>
          <p:cNvPr id="4" name="Picture 3" descr="1.png"/>
          <p:cNvPicPr>
            <a:picLocks noChangeAspect="1"/>
          </p:cNvPicPr>
          <p:nvPr/>
        </p:nvPicPr>
        <p:blipFill>
          <a:blip r:embed="rId2"/>
          <a:stretch>
            <a:fillRect/>
          </a:stretch>
        </p:blipFill>
        <p:spPr>
          <a:xfrm>
            <a:off x="0" y="2487168"/>
            <a:ext cx="4826000" cy="495300"/>
          </a:xfrm>
          <a:prstGeom prst="rect">
            <a:avLst/>
          </a:prstGeom>
        </p:spPr>
      </p:pic>
      <p:sp>
        <p:nvSpPr>
          <p:cNvPr id="5" name="Footer Placeholder 3">
            <a:extLst>
              <a:ext uri="{FF2B5EF4-FFF2-40B4-BE49-F238E27FC236}">
                <a16:creationId xmlns:a16="http://schemas.microsoft.com/office/drawing/2014/main" id="{EBA9CE19-293A-4A7C-9296-55E278A0E5C0}"/>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Removing a Container</a:t>
            </a:r>
          </a:p>
        </p:txBody>
      </p:sp>
      <p:sp>
        <p:nvSpPr>
          <p:cNvPr id="3" name="Content Placeholder 2"/>
          <p:cNvSpPr>
            <a:spLocks noGrp="1"/>
          </p:cNvSpPr>
          <p:nvPr>
            <p:ph idx="1"/>
          </p:nvPr>
        </p:nvSpPr>
        <p:spPr/>
        <p:txBody>
          <a:bodyPr/>
          <a:lstStyle/>
          <a:p>
            <a:r>
              <a:rPr>
                <a:latin typeface="Courier New"/>
              </a:rPr>
              <a:t> docker rm</a:t>
            </a:r>
            <a:r>
              <a:t> does</a:t>
            </a:r>
            <a:r>
              <a:rPr b="1"/>
              <a:t> NOT</a:t>
            </a:r>
            <a:r>
              <a:t> delete the container</a:t>
            </a:r>
            <a:r>
              <a:rPr b="1"/>
              <a:t> image</a:t>
            </a:r>
            <a:r>
              <a:t> .</a:t>
            </a:r>
          </a:p>
          <a:p>
            <a:pPr lvl="1"/>
            <a:r>
              <a:t> The container image is from Docker Hub.</a:t>
            </a:r>
          </a:p>
          <a:p>
            <a:pPr lvl="1"/>
            <a:r>
              <a:t> It is stored locally in our local repo.</a:t>
            </a:r>
          </a:p>
          <a:p>
            <a:r>
              <a:t> It deletes </a:t>
            </a:r>
            <a:r>
              <a:rPr err="1"/>
              <a:t>tehe</a:t>
            </a:r>
            <a:r>
              <a:t> container instance</a:t>
            </a:r>
          </a:p>
          <a:p>
            <a:pPr lvl="1"/>
            <a:r>
              <a:t> The instance will container an overlay</a:t>
            </a:r>
          </a:p>
          <a:p>
            <a:pPr lvl="1"/>
            <a:r>
              <a:t> Any changes to the original image are the overlay.</a:t>
            </a:r>
          </a:p>
          <a:p>
            <a:pPr lvl="1"/>
            <a:r>
              <a:t> This is why we need </a:t>
            </a:r>
            <a:r>
              <a:rPr err="1"/>
              <a:t>OverlayFS</a:t>
            </a:r>
            <a:r>
              <a:t> in Docker.</a:t>
            </a:r>
          </a:p>
        </p:txBody>
      </p:sp>
      <p:sp>
        <p:nvSpPr>
          <p:cNvPr id="4" name="Footer Placeholder 3">
            <a:extLst>
              <a:ext uri="{FF2B5EF4-FFF2-40B4-BE49-F238E27FC236}">
                <a16:creationId xmlns:a16="http://schemas.microsoft.com/office/drawing/2014/main" id="{DC0CD5F8-3F41-4872-BA7F-007B67B87E4E}"/>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2.2: Deleting</a:t>
            </a:r>
          </a:p>
        </p:txBody>
      </p:sp>
      <p:sp>
        <p:nvSpPr>
          <p:cNvPr id="3" name="Content Placeholder 2"/>
          <p:cNvSpPr>
            <a:spLocks noGrp="1"/>
          </p:cNvSpPr>
          <p:nvPr>
            <p:ph idx="1"/>
          </p:nvPr>
        </p:nvSpPr>
        <p:spPr/>
        <p:txBody>
          <a:bodyPr/>
          <a:lstStyle/>
          <a:p>
            <a:r>
              <a:t> Navigate to 02-containers/2.2-deleting.md</a:t>
            </a:r>
          </a:p>
        </p:txBody>
      </p:sp>
      <p:sp>
        <p:nvSpPr>
          <p:cNvPr id="4" name="Footer Placeholder 3">
            <a:extLst>
              <a:ext uri="{FF2B5EF4-FFF2-40B4-BE49-F238E27FC236}">
                <a16:creationId xmlns:a16="http://schemas.microsoft.com/office/drawing/2014/main" id="{FF0ADCC3-D13A-4B4A-BDBA-F2B9F2FF5F3C}"/>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Operations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Networking</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Port Mapping</a:t>
            </a:r>
          </a:p>
        </p:txBody>
      </p:sp>
      <p:sp>
        <p:nvSpPr>
          <p:cNvPr id="3" name="Content Placeholder 2"/>
          <p:cNvSpPr>
            <a:spLocks noGrp="1"/>
          </p:cNvSpPr>
          <p:nvPr>
            <p:ph idx="1"/>
          </p:nvPr>
        </p:nvSpPr>
        <p:spPr/>
        <p:txBody>
          <a:bodyPr/>
          <a:lstStyle/>
          <a:p>
            <a:r>
              <a:t> Host can forward network to container</a:t>
            </a:r>
          </a:p>
          <a:p>
            <a:r>
              <a:t> This is done by port mapping.</a:t>
            </a:r>
          </a:p>
          <a:p>
            <a:endParaRPr/>
          </a:p>
          <a:p>
            <a:endParaRPr/>
          </a:p>
        </p:txBody>
      </p:sp>
      <p:pic>
        <p:nvPicPr>
          <p:cNvPr id="4" name="Picture 3" descr="1.png"/>
          <p:cNvPicPr>
            <a:picLocks noChangeAspect="1"/>
          </p:cNvPicPr>
          <p:nvPr/>
        </p:nvPicPr>
        <p:blipFill>
          <a:blip r:embed="rId2"/>
          <a:stretch>
            <a:fillRect/>
          </a:stretch>
        </p:blipFill>
        <p:spPr>
          <a:xfrm>
            <a:off x="0" y="2487168"/>
            <a:ext cx="7721600" cy="495300"/>
          </a:xfrm>
          <a:prstGeom prst="rect">
            <a:avLst/>
          </a:prstGeom>
        </p:spPr>
      </p:pic>
      <p:sp>
        <p:nvSpPr>
          <p:cNvPr id="5" name="Footer Placeholder 3">
            <a:extLst>
              <a:ext uri="{FF2B5EF4-FFF2-40B4-BE49-F238E27FC236}">
                <a16:creationId xmlns:a16="http://schemas.microsoft.com/office/drawing/2014/main" id="{127F7A30-BD22-4294-ADE0-B6E0EE5D34CF}"/>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Running a Web Server</a:t>
            </a:r>
          </a:p>
        </p:txBody>
      </p:sp>
      <p:sp>
        <p:nvSpPr>
          <p:cNvPr id="3" name="Content Placeholder 2"/>
          <p:cNvSpPr>
            <a:spLocks noGrp="1"/>
          </p:cNvSpPr>
          <p:nvPr>
            <p:ph idx="1"/>
          </p:nvPr>
        </p:nvSpPr>
        <p:spPr/>
        <p:txBody>
          <a:bodyPr/>
          <a:lstStyle/>
          <a:p>
            <a:r>
              <a:t> We can use nginx, a web server</a:t>
            </a:r>
          </a:p>
          <a:p>
            <a:r>
              <a:t> Why not httpd (apache)?</a:t>
            </a:r>
          </a:p>
          <a:p>
            <a:r>
              <a:t> nginx is really</a:t>
            </a:r>
            <a:r>
              <a:rPr b="1"/>
              <a:t> tiny</a:t>
            </a:r>
          </a:p>
          <a:p>
            <a:pPr lvl="1"/>
            <a:r>
              <a:t> perfect for a container</a:t>
            </a:r>
          </a:p>
          <a:p>
            <a:r>
              <a:t> The</a:t>
            </a:r>
            <a:r>
              <a:rPr>
                <a:latin typeface="Courier New"/>
              </a:rPr>
              <a:t> nginx</a:t>
            </a:r>
            <a:r>
              <a:t> is a container name on Docker Hub</a:t>
            </a:r>
          </a:p>
        </p:txBody>
      </p:sp>
      <p:sp>
        <p:nvSpPr>
          <p:cNvPr id="4" name="Footer Placeholder 3">
            <a:extLst>
              <a:ext uri="{FF2B5EF4-FFF2-40B4-BE49-F238E27FC236}">
                <a16:creationId xmlns:a16="http://schemas.microsoft.com/office/drawing/2014/main" id="{9D4C8D70-2C76-4C28-9954-F174B5E6C3F6}"/>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Mapping nginx</a:t>
            </a:r>
          </a:p>
        </p:txBody>
      </p:sp>
      <p:sp>
        <p:nvSpPr>
          <p:cNvPr id="3" name="Content Placeholder 2"/>
          <p:cNvSpPr>
            <a:spLocks noGrp="1"/>
          </p:cNvSpPr>
          <p:nvPr>
            <p:ph idx="1"/>
          </p:nvPr>
        </p:nvSpPr>
        <p:spPr/>
        <p:txBody>
          <a:bodyPr/>
          <a:lstStyle/>
          <a:p>
            <a:r>
              <a:rPr>
                <a:latin typeface="Courier New"/>
              </a:rPr>
              <a:t> nginx</a:t>
            </a:r>
            <a:r>
              <a:t> needs access to port 80</a:t>
            </a:r>
          </a:p>
          <a:p>
            <a:r>
              <a:t> But we don't want to map port 80 of host</a:t>
            </a:r>
          </a:p>
          <a:p>
            <a:r>
              <a:t> Let's use 8002</a:t>
            </a:r>
          </a:p>
          <a:p>
            <a:endParaRPr/>
          </a:p>
          <a:p>
            <a:endParaRPr/>
          </a:p>
          <a:p>
            <a:r>
              <a:t> Here is the response:</a:t>
            </a:r>
          </a:p>
          <a:p>
            <a:endParaRPr/>
          </a:p>
          <a:p>
            <a:endParaRPr/>
          </a:p>
          <a:p>
            <a:endParaRPr/>
          </a:p>
          <a:p>
            <a:endParaRPr/>
          </a:p>
        </p:txBody>
      </p:sp>
      <p:pic>
        <p:nvPicPr>
          <p:cNvPr id="4" name="Picture 3" descr="1.png"/>
          <p:cNvPicPr>
            <a:picLocks noChangeAspect="1"/>
          </p:cNvPicPr>
          <p:nvPr/>
        </p:nvPicPr>
        <p:blipFill>
          <a:blip r:embed="rId2"/>
          <a:stretch>
            <a:fillRect/>
          </a:stretch>
        </p:blipFill>
        <p:spPr>
          <a:xfrm>
            <a:off x="0" y="2816352"/>
            <a:ext cx="6350000" cy="495300"/>
          </a:xfrm>
          <a:prstGeom prst="rect">
            <a:avLst/>
          </a:prstGeom>
        </p:spPr>
      </p:pic>
      <p:pic>
        <p:nvPicPr>
          <p:cNvPr id="5" name="Picture 4" descr="1.png"/>
          <p:cNvPicPr>
            <a:picLocks noChangeAspect="1"/>
          </p:cNvPicPr>
          <p:nvPr/>
        </p:nvPicPr>
        <p:blipFill>
          <a:blip r:embed="rId3"/>
          <a:stretch>
            <a:fillRect/>
          </a:stretch>
        </p:blipFill>
        <p:spPr>
          <a:xfrm>
            <a:off x="0" y="3803904"/>
            <a:ext cx="7264400" cy="736600"/>
          </a:xfrm>
          <a:prstGeom prst="rect">
            <a:avLst/>
          </a:prstGeom>
        </p:spPr>
      </p:pic>
      <p:sp>
        <p:nvSpPr>
          <p:cNvPr id="6" name="Footer Placeholder 3">
            <a:extLst>
              <a:ext uri="{FF2B5EF4-FFF2-40B4-BE49-F238E27FC236}">
                <a16:creationId xmlns:a16="http://schemas.microsoft.com/office/drawing/2014/main" id="{49EE4BD8-AA51-46DE-9842-FD6CC5E168D5}"/>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Running in Background</a:t>
            </a:r>
          </a:p>
        </p:txBody>
      </p:sp>
      <p:sp>
        <p:nvSpPr>
          <p:cNvPr id="3" name="Content Placeholder 2"/>
          <p:cNvSpPr>
            <a:spLocks noGrp="1"/>
          </p:cNvSpPr>
          <p:nvPr>
            <p:ph idx="1"/>
          </p:nvPr>
        </p:nvSpPr>
        <p:spPr/>
        <p:txBody>
          <a:bodyPr/>
          <a:lstStyle/>
          <a:p>
            <a:r>
              <a:t> So far, our containers always get stopped when done.</a:t>
            </a:r>
          </a:p>
          <a:p>
            <a:r>
              <a:t> How Do we run it as a background (daemon) </a:t>
            </a:r>
            <a:r>
              <a:rPr err="1"/>
              <a:t>proces</a:t>
            </a:r>
            <a:r>
              <a:t>?</a:t>
            </a:r>
          </a:p>
          <a:p>
            <a:endParaRPr/>
          </a:p>
          <a:p>
            <a:endParaRPr/>
          </a:p>
        </p:txBody>
      </p:sp>
      <p:pic>
        <p:nvPicPr>
          <p:cNvPr id="4" name="Picture 3" descr="1.png"/>
          <p:cNvPicPr>
            <a:picLocks noChangeAspect="1"/>
          </p:cNvPicPr>
          <p:nvPr/>
        </p:nvPicPr>
        <p:blipFill>
          <a:blip r:embed="rId2"/>
          <a:stretch>
            <a:fillRect/>
          </a:stretch>
        </p:blipFill>
        <p:spPr>
          <a:xfrm>
            <a:off x="0" y="2487168"/>
            <a:ext cx="6807200" cy="495300"/>
          </a:xfrm>
          <a:prstGeom prst="rect">
            <a:avLst/>
          </a:prstGeom>
        </p:spPr>
      </p:pic>
      <p:sp>
        <p:nvSpPr>
          <p:cNvPr id="5" name="Footer Placeholder 3">
            <a:extLst>
              <a:ext uri="{FF2B5EF4-FFF2-40B4-BE49-F238E27FC236}">
                <a16:creationId xmlns:a16="http://schemas.microsoft.com/office/drawing/2014/main" id="{2E087DCF-F2B8-448F-BBA3-A97F4563F3AF}"/>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Deploying to the Server</a:t>
            </a:r>
          </a:p>
        </p:txBody>
      </p:sp>
      <p:sp>
        <p:nvSpPr>
          <p:cNvPr id="3" name="Content Placeholder 2"/>
          <p:cNvSpPr>
            <a:spLocks noGrp="1"/>
          </p:cNvSpPr>
          <p:nvPr>
            <p:ph idx="1"/>
          </p:nvPr>
        </p:nvSpPr>
        <p:spPr/>
        <p:txBody>
          <a:bodyPr/>
          <a:lstStyle/>
          <a:p>
            <a:r>
              <a:rPr dirty="0"/>
              <a:t> We’re ready to deploy to the server</a:t>
            </a:r>
            <a:r>
              <a:rPr lang="en-IN" dirty="0"/>
              <a:t>.</a:t>
            </a:r>
            <a:endParaRPr dirty="0"/>
          </a:p>
          <a:p>
            <a:r>
              <a:rPr dirty="0"/>
              <a:t> Provision a new server</a:t>
            </a:r>
          </a:p>
          <a:p>
            <a:pPr marL="342900" lvl="1" indent="-342900">
              <a:buFont typeface="+mj-lt"/>
              <a:buAutoNum type="arabicPeriod"/>
            </a:pPr>
            <a:r>
              <a:rPr lang="en-IN" dirty="0"/>
              <a:t>Install OS</a:t>
            </a:r>
          </a:p>
          <a:p>
            <a:pPr marL="342900" lvl="1" indent="-342900">
              <a:buFont typeface="+mj-lt"/>
              <a:buAutoNum type="arabicPeriod"/>
            </a:pPr>
            <a:r>
              <a:rPr lang="en-IN" dirty="0"/>
              <a:t>Install JDK</a:t>
            </a:r>
          </a:p>
          <a:p>
            <a:pPr marL="342900" lvl="1" indent="-342900">
              <a:buFont typeface="+mj-lt"/>
              <a:buAutoNum type="arabicPeriod"/>
            </a:pPr>
            <a:r>
              <a:rPr lang="en-IN" dirty="0"/>
              <a:t>Install dependency libraries</a:t>
            </a:r>
          </a:p>
          <a:p>
            <a:pPr>
              <a:buNone/>
            </a:pPr>
            <a:r>
              <a:rPr dirty="0" err="1"/>
              <a:t>Etc</a:t>
            </a:r>
            <a:endParaRPr/>
          </a:p>
          <a:p>
            <a:r>
              <a:t> Oops… doesn’t work. Why not?</a:t>
            </a:r>
          </a:p>
          <a:p>
            <a:pPr lvl="1"/>
            <a:r>
              <a:t> Missing file?</a:t>
            </a:r>
          </a:p>
          <a:p>
            <a:pPr lvl="1"/>
            <a:r>
              <a:t> Wrong version? Path not right</a:t>
            </a:r>
          </a:p>
          <a:p>
            <a:r>
              <a:t> “But it worked on MY computer!”</a:t>
            </a:r>
          </a:p>
          <a:p>
            <a:endParaRPr/>
          </a:p>
          <a:p>
            <a:endParaRPr/>
          </a:p>
          <a:p>
            <a:endParaRPr/>
          </a:p>
          <a:p>
            <a:endParaRPr/>
          </a:p>
          <a:p>
            <a:endParaRPr/>
          </a:p>
          <a:p>
            <a:endParaRPr/>
          </a:p>
        </p:txBody>
      </p:sp>
      <p:pic>
        <p:nvPicPr>
          <p:cNvPr id="4" name="Picture 3" descr="alone-513525_640.jpg"/>
          <p:cNvPicPr>
            <a:picLocks noChangeAspect="1"/>
          </p:cNvPicPr>
          <p:nvPr/>
        </p:nvPicPr>
        <p:blipFill>
          <a:blip r:embed="rId3"/>
          <a:stretch>
            <a:fillRect/>
          </a:stretch>
        </p:blipFill>
        <p:spPr>
          <a:xfrm>
            <a:off x="4017138" y="2213029"/>
            <a:ext cx="4547123" cy="2905896"/>
          </a:xfrm>
          <a:prstGeom prst="rect">
            <a:avLst/>
          </a:prstGeom>
        </p:spPr>
      </p:pic>
      <p:sp>
        <p:nvSpPr>
          <p:cNvPr id="5" name="Footer Placeholder 3">
            <a:extLst>
              <a:ext uri="{FF2B5EF4-FFF2-40B4-BE49-F238E27FC236}">
                <a16:creationId xmlns:a16="http://schemas.microsoft.com/office/drawing/2014/main" id="{950B8548-C0D1-475A-83F0-ED64EAAAE436}"/>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3.1: Networking</a:t>
            </a:r>
          </a:p>
        </p:txBody>
      </p:sp>
      <p:sp>
        <p:nvSpPr>
          <p:cNvPr id="3" name="Content Placeholder 2"/>
          <p:cNvSpPr>
            <a:spLocks noGrp="1"/>
          </p:cNvSpPr>
          <p:nvPr>
            <p:ph idx="1"/>
          </p:nvPr>
        </p:nvSpPr>
        <p:spPr/>
        <p:txBody>
          <a:bodyPr/>
          <a:lstStyle/>
          <a:p>
            <a:r>
              <a:t> 03-networking/3.1-ports</a:t>
            </a:r>
          </a:p>
          <a:p>
            <a:r>
              <a:t> Complete Lab</a:t>
            </a:r>
          </a:p>
        </p:txBody>
      </p:sp>
      <p:sp>
        <p:nvSpPr>
          <p:cNvPr id="4" name="Footer Placeholder 3">
            <a:extLst>
              <a:ext uri="{FF2B5EF4-FFF2-40B4-BE49-F238E27FC236}">
                <a16:creationId xmlns:a16="http://schemas.microsoft.com/office/drawing/2014/main" id="{E4FF4EC9-4022-42B3-9CB8-0668300D37DC}"/>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Logging</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 Logging</a:t>
            </a:r>
          </a:p>
        </p:txBody>
      </p:sp>
      <p:sp>
        <p:nvSpPr>
          <p:cNvPr id="3" name="Content Placeholder 2"/>
          <p:cNvSpPr>
            <a:spLocks noGrp="1"/>
          </p:cNvSpPr>
          <p:nvPr>
            <p:ph idx="1"/>
          </p:nvPr>
        </p:nvSpPr>
        <p:spPr/>
        <p:txBody>
          <a:bodyPr/>
          <a:lstStyle/>
          <a:p>
            <a:endParaRPr/>
          </a:p>
          <a:p>
            <a:endParaRPr/>
          </a:p>
          <a:p>
            <a:endParaRPr/>
          </a:p>
          <a:p>
            <a:r>
              <a:t> Docker logs commmand:</a:t>
            </a:r>
          </a:p>
          <a:p>
            <a:endParaRPr/>
          </a:p>
          <a:p>
            <a:endParaRPr/>
          </a:p>
          <a:p>
            <a:r>
              <a:t> See the log interactively (tail -f)</a:t>
            </a:r>
          </a:p>
          <a:p>
            <a:endParaRPr/>
          </a:p>
          <a:p>
            <a:endParaRPr/>
          </a:p>
          <a:p>
            <a:r>
              <a:t> Note that this will give us the output of PID 1</a:t>
            </a:r>
          </a:p>
        </p:txBody>
      </p:sp>
      <p:pic>
        <p:nvPicPr>
          <p:cNvPr id="4" name="Picture 3" descr="docker-horizontal.png"/>
          <p:cNvPicPr>
            <a:picLocks noChangeAspect="1"/>
          </p:cNvPicPr>
          <p:nvPr/>
        </p:nvPicPr>
        <p:blipFill>
          <a:blip r:embed="rId2"/>
          <a:stretch>
            <a:fillRect/>
          </a:stretch>
        </p:blipFill>
        <p:spPr>
          <a:xfrm>
            <a:off x="374904" y="1828800"/>
            <a:ext cx="3771900" cy="977900"/>
          </a:xfrm>
          <a:prstGeom prst="rect">
            <a:avLst/>
          </a:prstGeom>
        </p:spPr>
      </p:pic>
      <p:pic>
        <p:nvPicPr>
          <p:cNvPr id="5" name="Picture 4" descr="1.png"/>
          <p:cNvPicPr>
            <a:picLocks noChangeAspect="1"/>
          </p:cNvPicPr>
          <p:nvPr/>
        </p:nvPicPr>
        <p:blipFill>
          <a:blip r:embed="rId3"/>
          <a:stretch>
            <a:fillRect/>
          </a:stretch>
        </p:blipFill>
        <p:spPr>
          <a:xfrm>
            <a:off x="0" y="3367541"/>
            <a:ext cx="4978400" cy="495300"/>
          </a:xfrm>
          <a:prstGeom prst="rect">
            <a:avLst/>
          </a:prstGeom>
        </p:spPr>
      </p:pic>
      <p:pic>
        <p:nvPicPr>
          <p:cNvPr id="6" name="Picture 5" descr="1.png"/>
          <p:cNvPicPr>
            <a:picLocks noChangeAspect="1"/>
          </p:cNvPicPr>
          <p:nvPr/>
        </p:nvPicPr>
        <p:blipFill>
          <a:blip r:embed="rId4"/>
          <a:stretch>
            <a:fillRect/>
          </a:stretch>
        </p:blipFill>
        <p:spPr>
          <a:xfrm>
            <a:off x="0" y="4133087"/>
            <a:ext cx="5435600" cy="495300"/>
          </a:xfrm>
          <a:prstGeom prst="rect">
            <a:avLst/>
          </a:prstGeom>
        </p:spPr>
      </p:pic>
      <p:sp>
        <p:nvSpPr>
          <p:cNvPr id="7" name="Footer Placeholder 3">
            <a:extLst>
              <a:ext uri="{FF2B5EF4-FFF2-40B4-BE49-F238E27FC236}">
                <a16:creationId xmlns:a16="http://schemas.microsoft.com/office/drawing/2014/main" id="{D9502159-46F3-4E96-9B23-EA4092F4E8AD}"/>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Application Logs</a:t>
            </a:r>
          </a:p>
        </p:txBody>
      </p:sp>
      <p:sp>
        <p:nvSpPr>
          <p:cNvPr id="3" name="Content Placeholder 2"/>
          <p:cNvSpPr>
            <a:spLocks noGrp="1"/>
          </p:cNvSpPr>
          <p:nvPr>
            <p:ph idx="1"/>
          </p:nvPr>
        </p:nvSpPr>
        <p:spPr/>
        <p:txBody>
          <a:bodyPr/>
          <a:lstStyle/>
          <a:p>
            <a:r>
              <a:t> Our applications will likely have its own logs</a:t>
            </a:r>
          </a:p>
          <a:p>
            <a:r>
              <a:t> log4j / apache / etc.</a:t>
            </a:r>
          </a:p>
          <a:p>
            <a:r>
              <a:t> We can map a volume to the host using -v</a:t>
            </a:r>
          </a:p>
          <a:p>
            <a:endParaRPr/>
          </a:p>
          <a:p>
            <a:endParaRPr/>
          </a:p>
          <a:p>
            <a:r>
              <a:t> This will map ~/web-logs in the host to /var/log/nginx in the 
container.</a:t>
            </a:r>
          </a:p>
        </p:txBody>
      </p:sp>
      <p:pic>
        <p:nvPicPr>
          <p:cNvPr id="4" name="Picture 3" descr="1.png"/>
          <p:cNvPicPr>
            <a:picLocks noChangeAspect="1"/>
          </p:cNvPicPr>
          <p:nvPr/>
        </p:nvPicPr>
        <p:blipFill>
          <a:blip r:embed="rId2"/>
          <a:stretch>
            <a:fillRect/>
          </a:stretch>
        </p:blipFill>
        <p:spPr>
          <a:xfrm>
            <a:off x="0" y="2954897"/>
            <a:ext cx="8483600" cy="495300"/>
          </a:xfrm>
          <a:prstGeom prst="rect">
            <a:avLst/>
          </a:prstGeom>
        </p:spPr>
      </p:pic>
      <p:sp>
        <p:nvSpPr>
          <p:cNvPr id="5" name="Footer Placeholder 3">
            <a:extLst>
              <a:ext uri="{FF2B5EF4-FFF2-40B4-BE49-F238E27FC236}">
                <a16:creationId xmlns:a16="http://schemas.microsoft.com/office/drawing/2014/main" id="{962AA5BC-DE6C-4B22-A166-7540D2C90409}"/>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Security</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Is Docker Secure?</a:t>
            </a:r>
          </a:p>
        </p:txBody>
      </p:sp>
      <p:sp>
        <p:nvSpPr>
          <p:cNvPr id="3" name="Content Placeholder 2"/>
          <p:cNvSpPr>
            <a:spLocks noGrp="1"/>
          </p:cNvSpPr>
          <p:nvPr>
            <p:ph idx="1"/>
          </p:nvPr>
        </p:nvSpPr>
        <p:spPr/>
        <p:txBody>
          <a:bodyPr/>
          <a:lstStyle/>
          <a:p>
            <a:r>
              <a:t> Running container more secure than running on host.</a:t>
            </a:r>
          </a:p>
          <a:p>
            <a:r>
              <a:t> Namespaces isolate running apps from each other.</a:t>
            </a:r>
          </a:p>
          <a:p>
            <a:r>
              <a:t> CGroups isolate resources by container</a:t>
            </a:r>
          </a:p>
          <a:p>
            <a:pPr lvl="1"/>
            <a:r>
              <a:t> Helps avoid one app exhausting all resources</a:t>
            </a:r>
          </a:p>
          <a:p>
            <a:r>
              <a:t> Containers have a very light "attack surface"</a:t>
            </a:r>
          </a:p>
          <a:p>
            <a:pPr lvl="1"/>
            <a:r>
              <a:t> Few running processes</a:t>
            </a:r>
          </a:p>
          <a:p>
            <a:pPr lvl="1"/>
            <a:r>
              <a:t> Limited libraries</a:t>
            </a:r>
          </a:p>
          <a:p>
            <a:pPr lvl="1"/>
            <a:r>
              <a:t> Less things to attack</a:t>
            </a:r>
          </a:p>
        </p:txBody>
      </p:sp>
      <p:sp>
        <p:nvSpPr>
          <p:cNvPr id="4" name="Footer Placeholder 3">
            <a:extLst>
              <a:ext uri="{FF2B5EF4-FFF2-40B4-BE49-F238E27FC236}">
                <a16:creationId xmlns:a16="http://schemas.microsoft.com/office/drawing/2014/main" id="{5E1A1BE3-0402-498F-AEA3-4BF0EBC2E54A}"/>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Security</a:t>
            </a:r>
          </a:p>
        </p:txBody>
      </p:sp>
      <p:sp>
        <p:nvSpPr>
          <p:cNvPr id="3" name="Content Placeholder 2"/>
          <p:cNvSpPr>
            <a:spLocks noGrp="1"/>
          </p:cNvSpPr>
          <p:nvPr>
            <p:ph idx="1"/>
          </p:nvPr>
        </p:nvSpPr>
        <p:spPr/>
        <p:txBody>
          <a:bodyPr/>
          <a:lstStyle/>
          <a:p>
            <a:r>
              <a:t> Docker daemon runs as root</a:t>
            </a:r>
          </a:p>
          <a:p>
            <a:r>
              <a:t> Adding users to docker group give them access to root</a:t>
            </a:r>
          </a:p>
          <a:p>
            <a:r>
              <a:t> Don't give access to users that don't have </a:t>
            </a:r>
            <a:r>
              <a:rPr err="1"/>
              <a:t>sudo</a:t>
            </a:r>
            <a:r>
              <a:t> access.</a:t>
            </a:r>
          </a:p>
        </p:txBody>
      </p:sp>
      <p:sp>
        <p:nvSpPr>
          <p:cNvPr id="4" name="Footer Placeholder 3">
            <a:extLst>
              <a:ext uri="{FF2B5EF4-FFF2-40B4-BE49-F238E27FC236}">
                <a16:creationId xmlns:a16="http://schemas.microsoft.com/office/drawing/2014/main" id="{89FCB6E7-6241-44E6-A368-C9921C05C3C6}"/>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Kernel Exploits</a:t>
            </a:r>
          </a:p>
        </p:txBody>
      </p:sp>
      <p:sp>
        <p:nvSpPr>
          <p:cNvPr id="3" name="Content Placeholder 2"/>
          <p:cNvSpPr>
            <a:spLocks noGrp="1"/>
          </p:cNvSpPr>
          <p:nvPr>
            <p:ph idx="1"/>
          </p:nvPr>
        </p:nvSpPr>
        <p:spPr/>
        <p:txBody>
          <a:bodyPr/>
          <a:lstStyle/>
          <a:p>
            <a:r>
              <a:t> Docker containers share the host Kernel</a:t>
            </a:r>
          </a:p>
          <a:p>
            <a:r>
              <a:t> Kernel exploits in the container can affect host</a:t>
            </a:r>
          </a:p>
          <a:p>
            <a:r>
              <a:t> Compromised code can be run on the host.</a:t>
            </a:r>
          </a:p>
          <a:p>
            <a:r>
              <a:t> Kernel panics will affect</a:t>
            </a:r>
            <a:r>
              <a:rPr b="1"/>
              <a:t> all</a:t>
            </a:r>
            <a:r>
              <a:t> containers.</a:t>
            </a:r>
          </a:p>
        </p:txBody>
      </p:sp>
      <p:sp>
        <p:nvSpPr>
          <p:cNvPr id="4" name="Footer Placeholder 3">
            <a:extLst>
              <a:ext uri="{FF2B5EF4-FFF2-40B4-BE49-F238E27FC236}">
                <a16:creationId xmlns:a16="http://schemas.microsoft.com/office/drawing/2014/main" id="{D751F6E4-61DA-4FE3-A574-2A8E1E0A2487}"/>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Resource Starvation</a:t>
            </a:r>
          </a:p>
        </p:txBody>
      </p:sp>
      <p:sp>
        <p:nvSpPr>
          <p:cNvPr id="3" name="Content Placeholder 2"/>
          <p:cNvSpPr>
            <a:spLocks noGrp="1"/>
          </p:cNvSpPr>
          <p:nvPr>
            <p:ph idx="1"/>
          </p:nvPr>
        </p:nvSpPr>
        <p:spPr/>
        <p:txBody>
          <a:bodyPr/>
          <a:lstStyle/>
          <a:p>
            <a:r>
              <a:t> Cgroups can limit access to resources</a:t>
            </a:r>
          </a:p>
          <a:p>
            <a:r>
              <a:t> If not limited, the app can use it up.</a:t>
            </a:r>
          </a:p>
        </p:txBody>
      </p:sp>
      <p:sp>
        <p:nvSpPr>
          <p:cNvPr id="4" name="Footer Placeholder 3">
            <a:extLst>
              <a:ext uri="{FF2B5EF4-FFF2-40B4-BE49-F238E27FC236}">
                <a16:creationId xmlns:a16="http://schemas.microsoft.com/office/drawing/2014/main" id="{F7D029FA-E21A-43E5-A775-019415DACD5A}"/>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Swarm</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Much Later... Finally Working</a:t>
            </a:r>
          </a:p>
        </p:txBody>
      </p:sp>
      <p:sp>
        <p:nvSpPr>
          <p:cNvPr id="3" name="Content Placeholder 2"/>
          <p:cNvSpPr>
            <a:spLocks noGrp="1"/>
          </p:cNvSpPr>
          <p:nvPr>
            <p:ph idx="1"/>
          </p:nvPr>
        </p:nvSpPr>
        <p:spPr/>
        <p:txBody>
          <a:bodyPr/>
          <a:lstStyle/>
          <a:p>
            <a:r>
              <a:t> </a:t>
            </a:r>
            <a:r>
              <a:rPr lang="en-IN"/>
              <a:t>Fixed all the problems, now it’s finally working!</a:t>
            </a:r>
          </a:p>
          <a:p>
            <a:r>
              <a:rPr lang="en-IN"/>
              <a:t> Oops… don’t touch anything!</a:t>
            </a:r>
          </a:p>
          <a:p>
            <a:pPr lvl="1"/>
            <a:r>
              <a:rPr lang="en-IN"/>
              <a:t> Might break!</a:t>
            </a:r>
          </a:p>
          <a:p>
            <a:pPr lvl="1"/>
            <a:r>
              <a:rPr lang="en-IN"/>
              <a:t> Change environment ?</a:t>
            </a:r>
          </a:p>
          <a:p>
            <a:pPr lvl="1"/>
            <a:r>
              <a:rPr lang="en-IN"/>
              <a:t> install another app?</a:t>
            </a:r>
          </a:p>
          <a:p>
            <a:r>
              <a:rPr lang="en-IN"/>
              <a:t> Fix breakage!</a:t>
            </a:r>
          </a:p>
          <a:p>
            <a:pPr lvl="1"/>
            <a:r>
              <a:rPr lang="en-IN"/>
              <a:t> Make things work together.</a:t>
            </a:r>
          </a:p>
          <a:p>
            <a:pPr lvl="1"/>
            <a:r>
              <a:rPr lang="en-IN"/>
              <a:t> Set profiles.</a:t>
            </a:r>
          </a:p>
          <a:p>
            <a:r>
              <a:rPr lang="en-IN"/>
              <a:t> ”Write once, run anywhere?”</a:t>
            </a:r>
          </a:p>
          <a:p>
            <a:pPr lvl="1"/>
            <a:r>
              <a:rPr lang="en-IN"/>
              <a:t> Not exactly!</a:t>
            </a:r>
          </a:p>
          <a:p>
            <a:endParaRPr/>
          </a:p>
          <a:p>
            <a:endParaRPr/>
          </a:p>
          <a:p>
            <a:endParaRPr/>
          </a:p>
          <a:p>
            <a:endParaRPr/>
          </a:p>
          <a:p>
            <a:endParaRPr/>
          </a:p>
          <a:p>
            <a:endParaRPr/>
          </a:p>
        </p:txBody>
      </p:sp>
      <p:pic>
        <p:nvPicPr>
          <p:cNvPr id="4" name="Picture 3" descr="architecture-business-cabinet-325229.jpg"/>
          <p:cNvPicPr>
            <a:picLocks noChangeAspect="1"/>
          </p:cNvPicPr>
          <p:nvPr/>
        </p:nvPicPr>
        <p:blipFill>
          <a:blip r:embed="rId3"/>
          <a:stretch>
            <a:fillRect/>
          </a:stretch>
        </p:blipFill>
        <p:spPr>
          <a:xfrm>
            <a:off x="3677392" y="4760268"/>
            <a:ext cx="4615953" cy="1615584"/>
          </a:xfrm>
          <a:prstGeom prst="rect">
            <a:avLst/>
          </a:prstGeom>
        </p:spPr>
      </p:pic>
      <p:sp>
        <p:nvSpPr>
          <p:cNvPr id="5" name="Footer Placeholder 3">
            <a:extLst>
              <a:ext uri="{FF2B5EF4-FFF2-40B4-BE49-F238E27FC236}">
                <a16:creationId xmlns:a16="http://schemas.microsoft.com/office/drawing/2014/main" id="{69619E16-5610-4305-B7D0-F4CA070987AD}"/>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 To Docker Swarm</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Docker Swarm?</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r>
              <a:t> Container Orchestration Framework</a:t>
            </a:r>
          </a:p>
          <a:p>
            <a:r>
              <a:t> Similar to Kubernetes and Mesos</a:t>
            </a:r>
          </a:p>
        </p:txBody>
      </p:sp>
      <p:pic>
        <p:nvPicPr>
          <p:cNvPr id="4" name="Picture 3" descr="docker-swarm-logo.png"/>
          <p:cNvPicPr>
            <a:picLocks noChangeAspect="1"/>
          </p:cNvPicPr>
          <p:nvPr/>
        </p:nvPicPr>
        <p:blipFill>
          <a:blip r:embed="rId2"/>
          <a:stretch>
            <a:fillRect/>
          </a:stretch>
        </p:blipFill>
        <p:spPr>
          <a:xfrm>
            <a:off x="374904" y="1828800"/>
            <a:ext cx="7735823" cy="3481706"/>
          </a:xfrm>
          <a:prstGeom prst="rect">
            <a:avLst/>
          </a:prstGeom>
        </p:spPr>
      </p:pic>
      <p:sp>
        <p:nvSpPr>
          <p:cNvPr id="5" name="Footer Placeholder 3">
            <a:extLst>
              <a:ext uri="{FF2B5EF4-FFF2-40B4-BE49-F238E27FC236}">
                <a16:creationId xmlns:a16="http://schemas.microsoft.com/office/drawing/2014/main" id="{F535E3B1-5B8C-4982-BC2C-162AFCC03D1C}"/>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Docker Swarm?</a:t>
            </a:r>
          </a:p>
        </p:txBody>
      </p:sp>
      <p:sp>
        <p:nvSpPr>
          <p:cNvPr id="3" name="Content Placeholder 2"/>
          <p:cNvSpPr>
            <a:spLocks noGrp="1"/>
          </p:cNvSpPr>
          <p:nvPr>
            <p:ph idx="1"/>
          </p:nvPr>
        </p:nvSpPr>
        <p:spPr/>
        <p:txBody>
          <a:bodyPr/>
          <a:lstStyle/>
          <a:p>
            <a:r>
              <a:t> Easy to Configure</a:t>
            </a:r>
          </a:p>
          <a:p>
            <a:r>
              <a:t> Easy to Deploy</a:t>
            </a:r>
          </a:p>
          <a:p>
            <a:r>
              <a:t> Good for Most Use Cases.</a:t>
            </a:r>
          </a:p>
          <a:p>
            <a:r>
              <a:t> We all already use Docker!</a:t>
            </a:r>
          </a:p>
        </p:txBody>
      </p:sp>
      <p:sp>
        <p:nvSpPr>
          <p:cNvPr id="4" name="Footer Placeholder 3">
            <a:extLst>
              <a:ext uri="{FF2B5EF4-FFF2-40B4-BE49-F238E27FC236}">
                <a16:creationId xmlns:a16="http://schemas.microsoft.com/office/drawing/2014/main" id="{39991754-8AEF-4CA1-A2D6-2829B9CA7F2E}"/>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Not Docker Swarm?</a:t>
            </a:r>
          </a:p>
        </p:txBody>
      </p:sp>
      <p:sp>
        <p:nvSpPr>
          <p:cNvPr id="3" name="Content Placeholder 2"/>
          <p:cNvSpPr>
            <a:spLocks noGrp="1"/>
          </p:cNvSpPr>
          <p:nvPr>
            <p:ph idx="1"/>
          </p:nvPr>
        </p:nvSpPr>
        <p:spPr/>
        <p:txBody>
          <a:bodyPr/>
          <a:lstStyle/>
          <a:p>
            <a:r>
              <a:t> Not good for large clusters</a:t>
            </a:r>
          </a:p>
          <a:p>
            <a:r>
              <a:t> Not good for complex applications</a:t>
            </a:r>
          </a:p>
        </p:txBody>
      </p:sp>
      <p:sp>
        <p:nvSpPr>
          <p:cNvPr id="4" name="Footer Placeholder 3">
            <a:extLst>
              <a:ext uri="{FF2B5EF4-FFF2-40B4-BE49-F238E27FC236}">
                <a16:creationId xmlns:a16="http://schemas.microsoft.com/office/drawing/2014/main" id="{7AABB844-B23F-4AF4-BF37-7B3BB5EC54CA}"/>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Comparison</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5029200"/>
        </p:xfrm>
        <a:graphic>
          <a:graphicData uri="http://schemas.openxmlformats.org/drawingml/2006/table">
            <a:tbl>
              <a:tblPr firstRow="1" bandRow="1">
                <a:tableStyleId>{5C22544A-7EE6-4342-B048-85BDC9FD1C3A}</a:tableStyleId>
              </a:tblPr>
              <a:tblGrid>
                <a:gridCol w="2121408">
                  <a:extLst>
                    <a:ext uri="{9D8B030D-6E8A-4147-A177-3AD203B41FA5}">
                      <a16:colId xmlns:a16="http://schemas.microsoft.com/office/drawing/2014/main" val="20000"/>
                    </a:ext>
                  </a:extLst>
                </a:gridCol>
                <a:gridCol w="2121408">
                  <a:extLst>
                    <a:ext uri="{9D8B030D-6E8A-4147-A177-3AD203B41FA5}">
                      <a16:colId xmlns:a16="http://schemas.microsoft.com/office/drawing/2014/main" val="20001"/>
                    </a:ext>
                  </a:extLst>
                </a:gridCol>
                <a:gridCol w="2121408">
                  <a:extLst>
                    <a:ext uri="{9D8B030D-6E8A-4147-A177-3AD203B41FA5}">
                      <a16:colId xmlns:a16="http://schemas.microsoft.com/office/drawing/2014/main" val="20002"/>
                    </a:ext>
                  </a:extLst>
                </a:gridCol>
                <a:gridCol w="2121408">
                  <a:extLst>
                    <a:ext uri="{9D8B030D-6E8A-4147-A177-3AD203B41FA5}">
                      <a16:colId xmlns:a16="http://schemas.microsoft.com/office/drawing/2014/main" val="20003"/>
                    </a:ext>
                  </a:extLst>
                </a:gridCol>
              </a:tblGrid>
              <a:tr h="457200">
                <a:tc>
                  <a:txBody>
                    <a:bodyPr/>
                    <a:lstStyle/>
                    <a:p>
                      <a:endParaRPr/>
                    </a:p>
                  </a:txBody>
                  <a:tcPr/>
                </a:tc>
                <a:tc>
                  <a:txBody>
                    <a:bodyPr/>
                    <a:lstStyle/>
                    <a:p>
                      <a:r>
                        <a:t>Docker Swarm</a:t>
                      </a:r>
                    </a:p>
                  </a:txBody>
                  <a:tcPr/>
                </a:tc>
                <a:tc>
                  <a:txBody>
                    <a:bodyPr/>
                    <a:lstStyle/>
                    <a:p>
                      <a:r>
                        <a:t>Kubernetes</a:t>
                      </a:r>
                    </a:p>
                  </a:txBody>
                  <a:tcPr/>
                </a:tc>
                <a:tc>
                  <a:txBody>
                    <a:bodyPr/>
                    <a:lstStyle/>
                    <a:p>
                      <a:r>
                        <a:t>Mesos</a:t>
                      </a:r>
                    </a:p>
                  </a:txBody>
                  <a:tcPr/>
                </a:tc>
                <a:extLst>
                  <a:ext uri="{0D108BD9-81ED-4DB2-BD59-A6C34878D82A}">
                    <a16:rowId xmlns:a16="http://schemas.microsoft.com/office/drawing/2014/main" val="10000"/>
                  </a:ext>
                </a:extLst>
              </a:tr>
              <a:tr h="457200">
                <a:tc>
                  <a:txBody>
                    <a:bodyPr/>
                    <a:lstStyle/>
                    <a:p>
                      <a:r>
                        <a:t>Release</a:t>
                      </a:r>
                    </a:p>
                  </a:txBody>
                  <a:tcPr/>
                </a:tc>
                <a:tc>
                  <a:txBody>
                    <a:bodyPr/>
                    <a:lstStyle/>
                    <a:p>
                      <a:r>
                        <a:t>07/2016</a:t>
                      </a:r>
                    </a:p>
                  </a:txBody>
                  <a:tcPr/>
                </a:tc>
                <a:tc>
                  <a:txBody>
                    <a:bodyPr/>
                    <a:lstStyle/>
                    <a:p>
                      <a:r>
                        <a:t>06/2014</a:t>
                      </a:r>
                    </a:p>
                  </a:txBody>
                  <a:tcPr/>
                </a:tc>
                <a:tc>
                  <a:txBody>
                    <a:bodyPr/>
                    <a:lstStyle/>
                    <a:p>
                      <a:r>
                        <a:t>12/2011</a:t>
                      </a:r>
                    </a:p>
                  </a:txBody>
                  <a:tcPr/>
                </a:tc>
                <a:extLst>
                  <a:ext uri="{0D108BD9-81ED-4DB2-BD59-A6C34878D82A}">
                    <a16:rowId xmlns:a16="http://schemas.microsoft.com/office/drawing/2014/main" val="10001"/>
                  </a:ext>
                </a:extLst>
              </a:tr>
              <a:tr h="457200">
                <a:tc>
                  <a:txBody>
                    <a:bodyPr/>
                    <a:lstStyle/>
                    <a:p>
                      <a:r>
                        <a:t>Maturity</a:t>
                      </a:r>
                    </a:p>
                  </a:txBody>
                  <a:tcPr/>
                </a:tc>
                <a:tc>
                  <a:txBody>
                    <a:bodyPr/>
                    <a:lstStyle/>
                    <a:p>
                      <a:r>
                        <a:t>Fairly Immature</a:t>
                      </a:r>
                    </a:p>
                  </a:txBody>
                  <a:tcPr/>
                </a:tc>
                <a:tc>
                  <a:txBody>
                    <a:bodyPr/>
                    <a:lstStyle/>
                    <a:p>
                      <a:r>
                        <a:t>Mature</a:t>
                      </a:r>
                    </a:p>
                  </a:txBody>
                  <a:tcPr/>
                </a:tc>
                <a:tc>
                  <a:txBody>
                    <a:bodyPr/>
                    <a:lstStyle/>
                    <a:p>
                      <a:r>
                        <a:t>Very Mature</a:t>
                      </a:r>
                    </a:p>
                  </a:txBody>
                  <a:tcPr/>
                </a:tc>
                <a:extLst>
                  <a:ext uri="{0D108BD9-81ED-4DB2-BD59-A6C34878D82A}">
                    <a16:rowId xmlns:a16="http://schemas.microsoft.com/office/drawing/2014/main" val="10002"/>
                  </a:ext>
                </a:extLst>
              </a:tr>
              <a:tr h="457200">
                <a:tc>
                  <a:txBody>
                    <a:bodyPr/>
                    <a:lstStyle/>
                    <a:p>
                      <a:r>
                        <a:t>Configuration</a:t>
                      </a:r>
                    </a:p>
                  </a:txBody>
                  <a:tcPr/>
                </a:tc>
                <a:tc>
                  <a:txBody>
                    <a:bodyPr/>
                    <a:lstStyle/>
                    <a:p>
                      <a:r>
                        <a:t>Very Easy</a:t>
                      </a:r>
                    </a:p>
                  </a:txBody>
                  <a:tcPr/>
                </a:tc>
                <a:tc>
                  <a:txBody>
                    <a:bodyPr/>
                    <a:lstStyle/>
                    <a:p>
                      <a:r>
                        <a:t>Complex</a:t>
                      </a:r>
                    </a:p>
                  </a:txBody>
                  <a:tcPr/>
                </a:tc>
                <a:tc>
                  <a:txBody>
                    <a:bodyPr/>
                    <a:lstStyle/>
                    <a:p>
                      <a:r>
                        <a:t>Complex</a:t>
                      </a:r>
                    </a:p>
                  </a:txBody>
                  <a:tcPr/>
                </a:tc>
                <a:extLst>
                  <a:ext uri="{0D108BD9-81ED-4DB2-BD59-A6C34878D82A}">
                    <a16:rowId xmlns:a16="http://schemas.microsoft.com/office/drawing/2014/main" val="10003"/>
                  </a:ext>
                </a:extLst>
              </a:tr>
              <a:tr h="457200">
                <a:tc>
                  <a:txBody>
                    <a:bodyPr/>
                    <a:lstStyle/>
                    <a:p>
                      <a:r>
                        <a:t>Configuration Type</a:t>
                      </a:r>
                    </a:p>
                  </a:txBody>
                  <a:tcPr/>
                </a:tc>
                <a:tc>
                  <a:txBody>
                    <a:bodyPr/>
                    <a:lstStyle/>
                    <a:p>
                      <a:r>
                        <a:t>Configs</a:t>
                      </a:r>
                    </a:p>
                  </a:txBody>
                  <a:tcPr/>
                </a:tc>
                <a:tc>
                  <a:txBody>
                    <a:bodyPr/>
                    <a:lstStyle/>
                    <a:p>
                      <a:r>
                        <a:t>Yaml</a:t>
                      </a:r>
                    </a:p>
                  </a:txBody>
                  <a:tcPr/>
                </a:tc>
                <a:tc>
                  <a:txBody>
                    <a:bodyPr/>
                    <a:lstStyle/>
                    <a:p>
                      <a:r>
                        <a:t>JSON</a:t>
                      </a:r>
                    </a:p>
                  </a:txBody>
                  <a:tcPr/>
                </a:tc>
                <a:extLst>
                  <a:ext uri="{0D108BD9-81ED-4DB2-BD59-A6C34878D82A}">
                    <a16:rowId xmlns:a16="http://schemas.microsoft.com/office/drawing/2014/main" val="10004"/>
                  </a:ext>
                </a:extLst>
              </a:tr>
              <a:tr h="457200">
                <a:tc>
                  <a:txBody>
                    <a:bodyPr/>
                    <a:lstStyle/>
                    <a:p>
                      <a:r>
                        <a:t>Minimum Size (Test)</a:t>
                      </a:r>
                    </a:p>
                  </a:txBody>
                  <a:tcPr/>
                </a:tc>
                <a:tc>
                  <a:txBody>
                    <a:bodyPr/>
                    <a:lstStyle/>
                    <a:p>
                      <a:r>
                        <a:t>1</a:t>
                      </a:r>
                    </a:p>
                  </a:txBody>
                  <a:tcPr/>
                </a:tc>
                <a:tc>
                  <a:txBody>
                    <a:bodyPr/>
                    <a:lstStyle/>
                    <a:p>
                      <a:r>
                        <a:t>2</a:t>
                      </a:r>
                    </a:p>
                  </a:txBody>
                  <a:tcPr/>
                </a:tc>
                <a:tc>
                  <a:txBody>
                    <a:bodyPr/>
                    <a:lstStyle/>
                    <a:p>
                      <a:r>
                        <a:t>2</a:t>
                      </a:r>
                    </a:p>
                  </a:txBody>
                  <a:tcPr/>
                </a:tc>
                <a:extLst>
                  <a:ext uri="{0D108BD9-81ED-4DB2-BD59-A6C34878D82A}">
                    <a16:rowId xmlns:a16="http://schemas.microsoft.com/office/drawing/2014/main" val="10005"/>
                  </a:ext>
                </a:extLst>
              </a:tr>
              <a:tr h="457200">
                <a:tc>
                  <a:txBody>
                    <a:bodyPr/>
                    <a:lstStyle/>
                    <a:p>
                      <a:r>
                        <a:t>Minimum Size (Prod)</a:t>
                      </a:r>
                    </a:p>
                  </a:txBody>
                  <a:tcPr/>
                </a:tc>
                <a:tc>
                  <a:txBody>
                    <a:bodyPr/>
                    <a:lstStyle/>
                    <a:p>
                      <a:r>
                        <a:t>4</a:t>
                      </a:r>
                    </a:p>
                  </a:txBody>
                  <a:tcPr/>
                </a:tc>
                <a:tc>
                  <a:txBody>
                    <a:bodyPr/>
                    <a:lstStyle/>
                    <a:p>
                      <a:r>
                        <a:t>4</a:t>
                      </a:r>
                    </a:p>
                  </a:txBody>
                  <a:tcPr/>
                </a:tc>
                <a:tc>
                  <a:txBody>
                    <a:bodyPr/>
                    <a:lstStyle/>
                    <a:p>
                      <a:r>
                        <a:t>6</a:t>
                      </a:r>
                    </a:p>
                  </a:txBody>
                  <a:tcPr/>
                </a:tc>
                <a:extLst>
                  <a:ext uri="{0D108BD9-81ED-4DB2-BD59-A6C34878D82A}">
                    <a16:rowId xmlns:a16="http://schemas.microsoft.com/office/drawing/2014/main" val="10006"/>
                  </a:ext>
                </a:extLst>
              </a:tr>
              <a:tr h="457200">
                <a:tc>
                  <a:txBody>
                    <a:bodyPr/>
                    <a:lstStyle/>
                    <a:p>
                      <a:r>
                        <a:t>High Availability</a:t>
                      </a:r>
                    </a:p>
                  </a:txBody>
                  <a:tcPr/>
                </a:tc>
                <a:tc>
                  <a:txBody>
                    <a:bodyPr/>
                    <a:lstStyle/>
                    <a:p>
                      <a:r>
                        <a:t>Yes</a:t>
                      </a:r>
                    </a:p>
                  </a:txBody>
                  <a:tcPr/>
                </a:tc>
                <a:tc>
                  <a:txBody>
                    <a:bodyPr/>
                    <a:lstStyle/>
                    <a:p>
                      <a:r>
                        <a:t>Yes</a:t>
                      </a:r>
                    </a:p>
                  </a:txBody>
                  <a:tcPr/>
                </a:tc>
                <a:tc>
                  <a:txBody>
                    <a:bodyPr/>
                    <a:lstStyle/>
                    <a:p>
                      <a:r>
                        <a:t>Yes</a:t>
                      </a:r>
                    </a:p>
                  </a:txBody>
                  <a:tcPr/>
                </a:tc>
                <a:extLst>
                  <a:ext uri="{0D108BD9-81ED-4DB2-BD59-A6C34878D82A}">
                    <a16:rowId xmlns:a16="http://schemas.microsoft.com/office/drawing/2014/main" val="10007"/>
                  </a:ext>
                </a:extLst>
              </a:tr>
              <a:tr h="457200">
                <a:tc>
                  <a:txBody>
                    <a:bodyPr/>
                    <a:lstStyle/>
                    <a:p>
                      <a:r>
                        <a:t>Rack Awareness</a:t>
                      </a:r>
                    </a:p>
                  </a:txBody>
                  <a:tcPr/>
                </a:tc>
                <a:tc>
                  <a:txBody>
                    <a:bodyPr/>
                    <a:lstStyle/>
                    <a:p>
                      <a:r>
                        <a:t>Yes</a:t>
                      </a:r>
                    </a:p>
                  </a:txBody>
                  <a:tcPr/>
                </a:tc>
                <a:tc>
                  <a:txBody>
                    <a:bodyPr/>
                    <a:lstStyle/>
                    <a:p>
                      <a:r>
                        <a:t>Yes</a:t>
                      </a:r>
                    </a:p>
                  </a:txBody>
                  <a:tcPr/>
                </a:tc>
                <a:tc>
                  <a:txBody>
                    <a:bodyPr/>
                    <a:lstStyle/>
                    <a:p>
                      <a:r>
                        <a:t>Yes</a:t>
                      </a:r>
                    </a:p>
                  </a:txBody>
                  <a:tcPr/>
                </a:tc>
                <a:extLst>
                  <a:ext uri="{0D108BD9-81ED-4DB2-BD59-A6C34878D82A}">
                    <a16:rowId xmlns:a16="http://schemas.microsoft.com/office/drawing/2014/main" val="10008"/>
                  </a:ext>
                </a:extLst>
              </a:tr>
              <a:tr h="457200">
                <a:tc>
                  <a:txBody>
                    <a:bodyPr/>
                    <a:lstStyle/>
                    <a:p>
                      <a:r>
                        <a:t>Summary</a:t>
                      </a:r>
                    </a:p>
                  </a:txBody>
                  <a:tcPr/>
                </a:tc>
                <a:tc>
                  <a:txBody>
                    <a:bodyPr/>
                    <a:lstStyle/>
                    <a:p>
                      <a:r>
                        <a:t>Easy Configuration excellent  for small deployments</a:t>
                      </a:r>
                    </a:p>
                  </a:txBody>
                  <a:tcPr/>
                </a:tc>
                <a:tc>
                  <a:txBody>
                    <a:bodyPr/>
                    <a:lstStyle/>
                    <a:p>
                      <a:r>
                        <a:t>Hierarchical "pods" allow for advanced  configuration, excellent for complex applications.</a:t>
                      </a:r>
                    </a:p>
                  </a:txBody>
                  <a:tcPr/>
                </a:tc>
                <a:tc>
                  <a:txBody>
                    <a:bodyPr/>
                    <a:lstStyle/>
                    <a:p>
                      <a:r>
                        <a:t>Robust, mature platform designed  for thousands of nodes.</a:t>
                      </a:r>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Using Docker Swarm</a:t>
            </a:r>
          </a:p>
        </p:txBody>
      </p:sp>
      <p:sp>
        <p:nvSpPr>
          <p:cNvPr id="3" name="Content Placeholder 2"/>
          <p:cNvSpPr>
            <a:spLocks noGrp="1"/>
          </p:cNvSpPr>
          <p:nvPr>
            <p:ph idx="1"/>
          </p:nvPr>
        </p:nvSpPr>
        <p:spPr/>
        <p:txBody>
          <a:bodyPr/>
          <a:lstStyle/>
          <a:p>
            <a:r>
              <a:t> Starting a new swarm is easy!</a:t>
            </a:r>
          </a:p>
          <a:p>
            <a:r>
              <a:t> Simply run the following:</a:t>
            </a: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2"/>
          <a:stretch>
            <a:fillRect/>
          </a:stretch>
        </p:blipFill>
        <p:spPr>
          <a:xfrm>
            <a:off x="0" y="2487168"/>
            <a:ext cx="10617200" cy="3149600"/>
          </a:xfrm>
          <a:prstGeom prst="rect">
            <a:avLst/>
          </a:prstGeom>
        </p:spPr>
      </p:pic>
      <p:sp>
        <p:nvSpPr>
          <p:cNvPr id="5" name="Footer Placeholder 3">
            <a:extLst>
              <a:ext uri="{FF2B5EF4-FFF2-40B4-BE49-F238E27FC236}">
                <a16:creationId xmlns:a16="http://schemas.microsoft.com/office/drawing/2014/main" id="{DDB35B90-D60A-4098-9110-5E78E33A7685}"/>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Connecting to the Swarm</a:t>
            </a:r>
          </a:p>
        </p:txBody>
      </p:sp>
      <p:sp>
        <p:nvSpPr>
          <p:cNvPr id="3" name="Content Placeholder 2"/>
          <p:cNvSpPr>
            <a:spLocks noGrp="1"/>
          </p:cNvSpPr>
          <p:nvPr>
            <p:ph idx="1"/>
          </p:nvPr>
        </p:nvSpPr>
        <p:spPr/>
        <p:txBody>
          <a:bodyPr/>
          <a:lstStyle/>
          <a:p>
            <a:r>
              <a:t> We need to connect another machine</a:t>
            </a: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2"/>
          <a:stretch>
            <a:fillRect/>
          </a:stretch>
        </p:blipFill>
        <p:spPr>
          <a:xfrm>
            <a:off x="0" y="2157984"/>
            <a:ext cx="8969829" cy="1460500"/>
          </a:xfrm>
          <a:prstGeom prst="rect">
            <a:avLst/>
          </a:prstGeom>
        </p:spPr>
      </p:pic>
      <p:sp>
        <p:nvSpPr>
          <p:cNvPr id="5" name="Footer Placeholder 3">
            <a:extLst>
              <a:ext uri="{FF2B5EF4-FFF2-40B4-BE49-F238E27FC236}">
                <a16:creationId xmlns:a16="http://schemas.microsoft.com/office/drawing/2014/main" id="{8453E1DC-8255-4448-92D8-AEFF19EA7E1D}"/>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Running a Service</a:t>
            </a:r>
          </a:p>
        </p:txBody>
      </p:sp>
      <p:sp>
        <p:nvSpPr>
          <p:cNvPr id="3" name="Content Placeholder 2"/>
          <p:cNvSpPr>
            <a:spLocks noGrp="1"/>
          </p:cNvSpPr>
          <p:nvPr>
            <p:ph idx="1"/>
          </p:nvPr>
        </p:nvSpPr>
        <p:spPr/>
        <p:txBody>
          <a:bodyPr/>
          <a:lstStyle/>
          <a:p>
            <a:endParaRPr/>
          </a:p>
          <a:p>
            <a:endParaRPr/>
          </a:p>
          <a:p>
            <a:endParaRPr/>
          </a:p>
          <a:p>
            <a:endParaRPr/>
          </a:p>
        </p:txBody>
      </p:sp>
      <p:pic>
        <p:nvPicPr>
          <p:cNvPr id="4" name="Picture 3" descr="1.png"/>
          <p:cNvPicPr>
            <a:picLocks noChangeAspect="1"/>
          </p:cNvPicPr>
          <p:nvPr/>
        </p:nvPicPr>
        <p:blipFill>
          <a:blip r:embed="rId2"/>
          <a:stretch>
            <a:fillRect/>
          </a:stretch>
        </p:blipFill>
        <p:spPr>
          <a:xfrm>
            <a:off x="0" y="1828800"/>
            <a:ext cx="7112000" cy="736600"/>
          </a:xfrm>
          <a:prstGeom prst="rect">
            <a:avLst/>
          </a:prstGeom>
        </p:spPr>
      </p:pic>
      <p:sp>
        <p:nvSpPr>
          <p:cNvPr id="5" name="Footer Placeholder 3">
            <a:extLst>
              <a:ext uri="{FF2B5EF4-FFF2-40B4-BE49-F238E27FC236}">
                <a16:creationId xmlns:a16="http://schemas.microsoft.com/office/drawing/2014/main" id="{19BF7891-47CD-4F49-A3F6-E10C00B60CF5}"/>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Stack Files</a:t>
            </a:r>
          </a:p>
        </p:txBody>
      </p:sp>
      <p:sp>
        <p:nvSpPr>
          <p:cNvPr id="3" name="Content Placeholder 2"/>
          <p:cNvSpPr>
            <a:spLocks noGrp="1"/>
          </p:cNvSpPr>
          <p:nvPr>
            <p:ph idx="1"/>
          </p:nvPr>
        </p:nvSpPr>
        <p:spPr/>
        <p:txBody>
          <a:bodyPr/>
          <a:lstStyle/>
          <a:p>
            <a:r>
              <a:t> Defines our Swarm</a:t>
            </a:r>
          </a:p>
          <a:p>
            <a:r>
              <a:t> Same format as docker compose (</a:t>
            </a:r>
            <a:r>
              <a:rPr err="1"/>
              <a:t>Yaml</a:t>
            </a:r>
            <a:r>
              <a:t>)</a:t>
            </a:r>
          </a:p>
          <a:p>
            <a:r>
              <a:t> Sample </a:t>
            </a:r>
            <a:r>
              <a:rPr err="1"/>
              <a:t>nginx</a:t>
            </a:r>
            <a:r>
              <a:t>:</a:t>
            </a: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2"/>
          <a:stretch>
            <a:fillRect/>
          </a:stretch>
        </p:blipFill>
        <p:spPr>
          <a:xfrm>
            <a:off x="0" y="2816352"/>
            <a:ext cx="4216400" cy="2425700"/>
          </a:xfrm>
          <a:prstGeom prst="rect">
            <a:avLst/>
          </a:prstGeom>
        </p:spPr>
      </p:pic>
      <p:sp>
        <p:nvSpPr>
          <p:cNvPr id="5" name="Footer Placeholder 3">
            <a:extLst>
              <a:ext uri="{FF2B5EF4-FFF2-40B4-BE49-F238E27FC236}">
                <a16:creationId xmlns:a16="http://schemas.microsoft.com/office/drawing/2014/main" id="{535723FC-006E-4171-AA66-72D80763B3C1}"/>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Deploying the Stack File</a:t>
            </a:r>
          </a:p>
        </p:txBody>
      </p:sp>
      <p:sp>
        <p:nvSpPr>
          <p:cNvPr id="3" name="Content Placeholder 2"/>
          <p:cNvSpPr>
            <a:spLocks noGrp="1"/>
          </p:cNvSpPr>
          <p:nvPr>
            <p:ph idx="1"/>
          </p:nvPr>
        </p:nvSpPr>
        <p:spPr/>
        <p:txBody>
          <a:bodyPr/>
          <a:lstStyle/>
          <a:p>
            <a:r>
              <a:t> We can now deploy our stack file</a:t>
            </a:r>
          </a:p>
          <a:p>
            <a:r>
              <a:t> A network will be created automatically</a:t>
            </a:r>
          </a:p>
        </p:txBody>
      </p:sp>
      <p:sp>
        <p:nvSpPr>
          <p:cNvPr id="4" name="Footer Placeholder 3">
            <a:extLst>
              <a:ext uri="{FF2B5EF4-FFF2-40B4-BE49-F238E27FC236}">
                <a16:creationId xmlns:a16="http://schemas.microsoft.com/office/drawing/2014/main" id="{FA43203C-6B69-43B8-BDA5-BCBA497D4EBD}"/>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Redeploying to a Different Server</a:t>
            </a:r>
          </a:p>
        </p:txBody>
      </p:sp>
      <p:sp>
        <p:nvSpPr>
          <p:cNvPr id="3" name="Content Placeholder 2"/>
          <p:cNvSpPr>
            <a:spLocks noGrp="1"/>
          </p:cNvSpPr>
          <p:nvPr>
            <p:ph idx="1"/>
          </p:nvPr>
        </p:nvSpPr>
        <p:spPr/>
        <p:txBody>
          <a:bodyPr/>
          <a:lstStyle/>
          <a:p>
            <a:r>
              <a:t> Great News! Our App is very popular.  Need to scale up to a bigger, better server!</a:t>
            </a:r>
          </a:p>
          <a:p>
            <a:r>
              <a:t> No problem, right?  Wrong!</a:t>
            </a:r>
          </a:p>
          <a:p>
            <a:r>
              <a:t> Create New Server</a:t>
            </a:r>
          </a:p>
          <a:p>
            <a:pPr lvl="1"/>
            <a:r>
              <a:t> Complete Steps: Install OS, install dependencies</a:t>
            </a:r>
          </a:p>
          <a:p>
            <a:pPr lvl="1"/>
            <a:r>
              <a:t> Fight fires,</a:t>
            </a:r>
          </a:p>
          <a:p>
            <a:pPr lvl="1"/>
            <a:r>
              <a:t> Fix Problems</a:t>
            </a:r>
          </a:p>
          <a:p>
            <a:endParaRPr/>
          </a:p>
          <a:p>
            <a:endParaRPr/>
          </a:p>
          <a:p>
            <a:endParaRPr/>
          </a:p>
          <a:p>
            <a:endParaRPr/>
          </a:p>
          <a:p>
            <a:endParaRPr/>
          </a:p>
          <a:p>
            <a:endParaRPr/>
          </a:p>
          <a:p>
            <a:endParaRPr/>
          </a:p>
          <a:p>
            <a:endParaRPr/>
          </a:p>
          <a:p>
            <a:endParaRPr/>
          </a:p>
          <a:p>
            <a:endParaRPr/>
          </a:p>
        </p:txBody>
      </p:sp>
      <p:pic>
        <p:nvPicPr>
          <p:cNvPr id="4" name="Picture 3" descr="accident-action-danger-260367.jpg"/>
          <p:cNvPicPr>
            <a:picLocks noChangeAspect="1"/>
          </p:cNvPicPr>
          <p:nvPr/>
        </p:nvPicPr>
        <p:blipFill>
          <a:blip r:embed="rId3"/>
          <a:stretch>
            <a:fillRect/>
          </a:stretch>
        </p:blipFill>
        <p:spPr>
          <a:xfrm>
            <a:off x="3574473" y="3361484"/>
            <a:ext cx="4944718" cy="3290139"/>
          </a:xfrm>
          <a:prstGeom prst="rect">
            <a:avLst/>
          </a:prstGeom>
        </p:spPr>
      </p:pic>
      <p:sp>
        <p:nvSpPr>
          <p:cNvPr id="5" name="Footer Placeholder 3">
            <a:extLst>
              <a:ext uri="{FF2B5EF4-FFF2-40B4-BE49-F238E27FC236}">
                <a16:creationId xmlns:a16="http://schemas.microsoft.com/office/drawing/2014/main" id="{20089273-78CE-4451-BAE5-8C39861FC757}"/>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Adding a volume</a:t>
            </a:r>
          </a:p>
        </p:txBody>
      </p:sp>
      <p:sp>
        <p:nvSpPr>
          <p:cNvPr id="3" name="Content Placeholder 2"/>
          <p:cNvSpPr>
            <a:spLocks noGrp="1"/>
          </p:cNvSpPr>
          <p:nvPr>
            <p:ph idx="1"/>
          </p:nvPr>
        </p:nvSpPr>
        <p:spPr/>
        <p:txBody>
          <a:bodyPr/>
          <a:lstStyle/>
          <a:p>
            <a:r>
              <a:t> Containers are immutable</a:t>
            </a:r>
          </a:p>
          <a:p>
            <a:r>
              <a:t> We need to add volumes to persist</a:t>
            </a:r>
          </a:p>
          <a:p>
            <a:r>
              <a:t> Example YAML File for Volume</a:t>
            </a: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2"/>
          <a:stretch>
            <a:fillRect/>
          </a:stretch>
        </p:blipFill>
        <p:spPr>
          <a:xfrm>
            <a:off x="0" y="2816352"/>
            <a:ext cx="5130800" cy="2184400"/>
          </a:xfrm>
          <a:prstGeom prst="rect">
            <a:avLst/>
          </a:prstGeom>
        </p:spPr>
      </p:pic>
      <p:sp>
        <p:nvSpPr>
          <p:cNvPr id="5" name="Footer Placeholder 3">
            <a:extLst>
              <a:ext uri="{FF2B5EF4-FFF2-40B4-BE49-F238E27FC236}">
                <a16:creationId xmlns:a16="http://schemas.microsoft.com/office/drawing/2014/main" id="{D0D40F32-27B0-42E7-9FD8-C00C72746565}"/>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CLI Tools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a:t>
            </a:r>
          </a:p>
        </p:txBody>
      </p:sp>
      <p:sp>
        <p:nvSpPr>
          <p:cNvPr id="3" name="Content Placeholder 2"/>
          <p:cNvSpPr>
            <a:spLocks noGrp="1"/>
          </p:cNvSpPr>
          <p:nvPr>
            <p:ph idx="1"/>
          </p:nvPr>
        </p:nvSpPr>
        <p:spPr/>
        <p:txBody>
          <a:bodyPr/>
          <a:lstStyle/>
          <a:p>
            <a:r>
              <a:t> Most work in Docker is done on the CLI</a:t>
            </a:r>
          </a:p>
          <a:p>
            <a:r>
              <a:t> We have already seen this.</a:t>
            </a:r>
          </a:p>
          <a:p>
            <a:r>
              <a:t> We use the</a:t>
            </a:r>
            <a:r>
              <a:rPr>
                <a:latin typeface="Courier New"/>
              </a:rPr>
              <a:t> docker</a:t>
            </a:r>
            <a:r>
              <a:t> command to execute most things</a:t>
            </a:r>
          </a:p>
        </p:txBody>
      </p:sp>
      <p:sp>
        <p:nvSpPr>
          <p:cNvPr id="4" name="Footer Placeholder 3">
            <a:extLst>
              <a:ext uri="{FF2B5EF4-FFF2-40B4-BE49-F238E27FC236}">
                <a16:creationId xmlns:a16="http://schemas.microsoft.com/office/drawing/2014/main" id="{CFB24A9A-0FF2-4BF3-9E9E-FCD9290303D5}"/>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Permissions</a:t>
            </a:r>
          </a:p>
        </p:txBody>
      </p:sp>
      <p:sp>
        <p:nvSpPr>
          <p:cNvPr id="3" name="Content Placeholder 2"/>
          <p:cNvSpPr>
            <a:spLocks noGrp="1"/>
          </p:cNvSpPr>
          <p:nvPr>
            <p:ph idx="1"/>
          </p:nvPr>
        </p:nvSpPr>
        <p:spPr/>
        <p:txBody>
          <a:bodyPr/>
          <a:lstStyle/>
          <a:p>
            <a:r>
              <a:t> Docker service runs as root</a:t>
            </a:r>
          </a:p>
          <a:p>
            <a:r>
              <a:t> Normal users needs to "</a:t>
            </a:r>
            <a:r>
              <a:rPr err="1"/>
              <a:t>sudo</a:t>
            </a:r>
            <a:r>
              <a:t>"</a:t>
            </a:r>
          </a:p>
          <a:p>
            <a:pPr lvl="1"/>
            <a:r>
              <a:t> Very</a:t>
            </a:r>
            <a:r>
              <a:rPr b="1"/>
              <a:t> annoying</a:t>
            </a:r>
            <a:r>
              <a:t> for development.</a:t>
            </a:r>
          </a:p>
          <a:p>
            <a:r>
              <a:t> Can add user to</a:t>
            </a:r>
            <a:r>
              <a:rPr>
                <a:latin typeface="Courier New"/>
              </a:rPr>
              <a:t> docker</a:t>
            </a:r>
            <a:r>
              <a:t> group:</a:t>
            </a:r>
          </a:p>
          <a:p>
            <a:pPr lvl="1"/>
            <a:r>
              <a:rPr b="1"/>
              <a:t> BEWARE!</a:t>
            </a:r>
            <a:r>
              <a:t> Gives user root access!</a:t>
            </a:r>
          </a:p>
        </p:txBody>
      </p:sp>
      <p:sp>
        <p:nvSpPr>
          <p:cNvPr id="4" name="Footer Placeholder 3">
            <a:extLst>
              <a:ext uri="{FF2B5EF4-FFF2-40B4-BE49-F238E27FC236}">
                <a16:creationId xmlns:a16="http://schemas.microsoft.com/office/drawing/2014/main" id="{AF81074E-DF8A-4FC3-AF49-11527374E698}"/>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a Dockerfile?</a:t>
            </a:r>
          </a:p>
        </p:txBody>
      </p:sp>
      <p:sp>
        <p:nvSpPr>
          <p:cNvPr id="3" name="Content Placeholder 2"/>
          <p:cNvSpPr>
            <a:spLocks noGrp="1"/>
          </p:cNvSpPr>
          <p:nvPr>
            <p:ph idx="1"/>
          </p:nvPr>
        </p:nvSpPr>
        <p:spPr/>
        <p:txBody>
          <a:bodyPr/>
          <a:lstStyle/>
          <a:p>
            <a:r>
              <a:t> Remember that containers are</a:t>
            </a:r>
            <a:r>
              <a:rPr b="1"/>
              <a:t> layered</a:t>
            </a:r>
            <a:r>
              <a:t> .</a:t>
            </a:r>
          </a:p>
          <a:p>
            <a:r>
              <a:t> The base image usually comes from Docker Hub.</a:t>
            </a:r>
          </a:p>
          <a:p>
            <a:r>
              <a:t> Our image has changes to that.</a:t>
            </a:r>
          </a:p>
          <a:p>
            <a:r>
              <a:t> These changes are specified in a Dockerfile.</a:t>
            </a:r>
          </a:p>
        </p:txBody>
      </p:sp>
      <p:sp>
        <p:nvSpPr>
          <p:cNvPr id="4" name="Footer Placeholder 3">
            <a:extLst>
              <a:ext uri="{FF2B5EF4-FFF2-40B4-BE49-F238E27FC236}">
                <a16:creationId xmlns:a16="http://schemas.microsoft.com/office/drawing/2014/main" id="{C5BCAC89-659F-4EE6-9A62-61842B20743C}"/>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FROM Statement</a:t>
            </a:r>
          </a:p>
        </p:txBody>
      </p:sp>
      <p:sp>
        <p:nvSpPr>
          <p:cNvPr id="3" name="Content Placeholder 2"/>
          <p:cNvSpPr>
            <a:spLocks noGrp="1"/>
          </p:cNvSpPr>
          <p:nvPr>
            <p:ph idx="1"/>
          </p:nvPr>
        </p:nvSpPr>
        <p:spPr/>
        <p:txBody>
          <a:bodyPr/>
          <a:lstStyle/>
          <a:p>
            <a:r>
              <a:t> Dockerfiles always come from</a:t>
            </a:r>
            <a:r>
              <a:rPr b="1"/>
              <a:t> somewhere</a:t>
            </a:r>
            <a:r>
              <a:t> .</a:t>
            </a:r>
          </a:p>
          <a:p>
            <a:r>
              <a:t> We don't start from scratch</a:t>
            </a:r>
          </a:p>
          <a:p>
            <a:r>
              <a:t> Usually some Linux, like alpine.</a:t>
            </a:r>
          </a:p>
          <a:p>
            <a:r>
              <a:t> Here, we will use Ubuntu:</a:t>
            </a: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3494541"/>
            <a:ext cx="3454400" cy="736600"/>
          </a:xfrm>
          <a:prstGeom prst="rect">
            <a:avLst/>
          </a:prstGeom>
        </p:spPr>
      </p:pic>
      <p:sp>
        <p:nvSpPr>
          <p:cNvPr id="5" name="Footer Placeholder 3">
            <a:extLst>
              <a:ext uri="{FF2B5EF4-FFF2-40B4-BE49-F238E27FC236}">
                <a16:creationId xmlns:a16="http://schemas.microsoft.com/office/drawing/2014/main" id="{31B684A4-0453-4440-ADA3-717933EA2CFD}"/>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Changes to image</a:t>
            </a:r>
          </a:p>
        </p:txBody>
      </p:sp>
      <p:sp>
        <p:nvSpPr>
          <p:cNvPr id="3" name="Content Placeholder 2"/>
          <p:cNvSpPr>
            <a:spLocks noGrp="1"/>
          </p:cNvSpPr>
          <p:nvPr>
            <p:ph idx="1"/>
          </p:nvPr>
        </p:nvSpPr>
        <p:spPr/>
        <p:txBody>
          <a:bodyPr/>
          <a:lstStyle/>
          <a:p>
            <a:r>
              <a:t> We normally make changes to the image</a:t>
            </a:r>
          </a:p>
          <a:p>
            <a:r>
              <a:t> Example commands:</a:t>
            </a:r>
          </a:p>
          <a:p>
            <a:pPr lvl="1"/>
            <a:r>
              <a:t> RUN: executes a command on image</a:t>
            </a:r>
          </a:p>
          <a:p>
            <a:pPr lvl="1"/>
            <a:r>
              <a:t> COPY: copies a file to the image.</a:t>
            </a:r>
          </a:p>
          <a:p>
            <a:pPr lvl="1"/>
            <a:r>
              <a:t> CMD: executes our app</a:t>
            </a:r>
          </a:p>
          <a:p>
            <a:pPr lvl="1"/>
            <a:r>
              <a:t> HEALTHCHECK: Gives us a health check.</a:t>
            </a:r>
          </a:p>
        </p:txBody>
      </p:sp>
      <p:sp>
        <p:nvSpPr>
          <p:cNvPr id="4" name="Footer Placeholder 3">
            <a:extLst>
              <a:ext uri="{FF2B5EF4-FFF2-40B4-BE49-F238E27FC236}">
                <a16:creationId xmlns:a16="http://schemas.microsoft.com/office/drawing/2014/main" id="{AAC4155B-CD7C-4094-A960-01B7EBF62776}"/>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Networking</a:t>
            </a:r>
          </a:p>
        </p:txBody>
      </p:sp>
      <p:sp>
        <p:nvSpPr>
          <p:cNvPr id="3" name="Content Placeholder 2"/>
          <p:cNvSpPr>
            <a:spLocks noGrp="1"/>
          </p:cNvSpPr>
          <p:nvPr>
            <p:ph idx="1"/>
          </p:nvPr>
        </p:nvSpPr>
        <p:spPr/>
        <p:txBody>
          <a:bodyPr/>
          <a:lstStyle/>
          <a:p>
            <a:r>
              <a:t> Typically, we expose networking</a:t>
            </a:r>
          </a:p>
          <a:p>
            <a:r>
              <a:t> Here, we expose 5000</a:t>
            </a:r>
          </a:p>
          <a:p>
            <a:endParaRPr/>
          </a:p>
          <a:p>
            <a:endParaRPr/>
          </a:p>
        </p:txBody>
      </p:sp>
      <p:pic>
        <p:nvPicPr>
          <p:cNvPr id="4" name="Picture 3" descr="1.png"/>
          <p:cNvPicPr>
            <a:picLocks noChangeAspect="1"/>
          </p:cNvPicPr>
          <p:nvPr/>
        </p:nvPicPr>
        <p:blipFill>
          <a:blip r:embed="rId3"/>
          <a:stretch>
            <a:fillRect/>
          </a:stretch>
        </p:blipFill>
        <p:spPr>
          <a:xfrm>
            <a:off x="0" y="2681132"/>
            <a:ext cx="2387600" cy="495300"/>
          </a:xfrm>
          <a:prstGeom prst="rect">
            <a:avLst/>
          </a:prstGeom>
        </p:spPr>
      </p:pic>
      <p:sp>
        <p:nvSpPr>
          <p:cNvPr id="5" name="Footer Placeholder 3">
            <a:extLst>
              <a:ext uri="{FF2B5EF4-FFF2-40B4-BE49-F238E27FC236}">
                <a16:creationId xmlns:a16="http://schemas.microsoft.com/office/drawing/2014/main" id="{0D9C3254-3664-460A-B89B-8992AF6D39D9}"/>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Building</a:t>
            </a:r>
          </a:p>
        </p:txBody>
      </p:sp>
      <p:sp>
        <p:nvSpPr>
          <p:cNvPr id="3" name="Content Placeholder 2"/>
          <p:cNvSpPr>
            <a:spLocks noGrp="1"/>
          </p:cNvSpPr>
          <p:nvPr>
            <p:ph idx="1"/>
          </p:nvPr>
        </p:nvSpPr>
        <p:spPr/>
        <p:txBody>
          <a:bodyPr/>
          <a:lstStyle/>
          <a:p>
            <a:r>
              <a:t> We use the</a:t>
            </a:r>
            <a:r>
              <a:rPr>
                <a:latin typeface="Courier New"/>
              </a:rPr>
              <a:t> docker build</a:t>
            </a:r>
            <a:r>
              <a:t> command to build.</a:t>
            </a:r>
          </a:p>
          <a:p>
            <a:r>
              <a:t> We have to have a </a:t>
            </a:r>
            <a:r>
              <a:rPr err="1"/>
              <a:t>Dockerfile</a:t>
            </a:r>
            <a:r>
              <a:t> in the root of the directory</a:t>
            </a:r>
          </a:p>
          <a:p>
            <a:r>
              <a:t> </a:t>
            </a:r>
            <a:r>
              <a:rPr err="1"/>
              <a:t>Exaple</a:t>
            </a:r>
            <a:r>
              <a:t>:</a:t>
            </a:r>
          </a:p>
          <a:p>
            <a:endParaRPr/>
          </a:p>
          <a:p>
            <a:endParaRPr/>
          </a:p>
          <a:p>
            <a:endParaRPr/>
          </a:p>
          <a:p>
            <a:endParaRPr/>
          </a:p>
          <a:p>
            <a:r>
              <a:t> Watch the output -- it will be long!</a:t>
            </a:r>
          </a:p>
        </p:txBody>
      </p:sp>
      <p:pic>
        <p:nvPicPr>
          <p:cNvPr id="4" name="Picture 3" descr="1.png"/>
          <p:cNvPicPr>
            <a:picLocks noChangeAspect="1"/>
          </p:cNvPicPr>
          <p:nvPr/>
        </p:nvPicPr>
        <p:blipFill>
          <a:blip r:embed="rId3"/>
          <a:stretch>
            <a:fillRect/>
          </a:stretch>
        </p:blipFill>
        <p:spPr>
          <a:xfrm>
            <a:off x="0" y="3126241"/>
            <a:ext cx="4673600" cy="736600"/>
          </a:xfrm>
          <a:prstGeom prst="rect">
            <a:avLst/>
          </a:prstGeom>
        </p:spPr>
      </p:pic>
      <p:sp>
        <p:nvSpPr>
          <p:cNvPr id="5" name="Footer Placeholder 3">
            <a:extLst>
              <a:ext uri="{FF2B5EF4-FFF2-40B4-BE49-F238E27FC236}">
                <a16:creationId xmlns:a16="http://schemas.microsoft.com/office/drawing/2014/main" id="{946888D6-7B24-4C67-AB04-8A79A736D9B3}"/>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4.1: Dockerfile</a:t>
            </a:r>
          </a:p>
        </p:txBody>
      </p:sp>
      <p:sp>
        <p:nvSpPr>
          <p:cNvPr id="3" name="Content Placeholder 2"/>
          <p:cNvSpPr>
            <a:spLocks noGrp="1"/>
          </p:cNvSpPr>
          <p:nvPr>
            <p:ph idx="1"/>
          </p:nvPr>
        </p:nvSpPr>
        <p:spPr/>
        <p:txBody>
          <a:bodyPr/>
          <a:lstStyle/>
          <a:p>
            <a:r>
              <a:t> Navigate docker-labs/04-Dockerfile/README.md</a:t>
            </a:r>
          </a:p>
        </p:txBody>
      </p:sp>
      <p:sp>
        <p:nvSpPr>
          <p:cNvPr id="4" name="Footer Placeholder 3">
            <a:extLst>
              <a:ext uri="{FF2B5EF4-FFF2-40B4-BE49-F238E27FC236}">
                <a16:creationId xmlns:a16="http://schemas.microsoft.com/office/drawing/2014/main" id="{10D146EA-2FBB-464C-9CF2-CEFBA6F1F480}"/>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Redeploy to Cloud</a:t>
            </a:r>
          </a:p>
        </p:txBody>
      </p:sp>
      <p:sp>
        <p:nvSpPr>
          <p:cNvPr id="3" name="Content Placeholder 2"/>
          <p:cNvSpPr>
            <a:spLocks noGrp="1"/>
          </p:cNvSpPr>
          <p:nvPr>
            <p:ph idx="1"/>
          </p:nvPr>
        </p:nvSpPr>
        <p:spPr/>
        <p:txBody>
          <a:bodyPr/>
          <a:lstStyle/>
          <a:p>
            <a:r>
              <a:t> Redeploy to Cloud</a:t>
            </a:r>
          </a:p>
          <a:p>
            <a:pPr lvl="1"/>
            <a:r>
              <a:t> Cloud Configuration is different</a:t>
            </a:r>
          </a:p>
          <a:p>
            <a:pPr lvl="1"/>
            <a:r>
              <a:t> Redeploy</a:t>
            </a:r>
          </a:p>
          <a:p>
            <a:pPr lvl="1"/>
            <a:r>
              <a:t> Re-Test</a:t>
            </a:r>
          </a:p>
          <a:p>
            <a:pPr lvl="1"/>
            <a:r>
              <a:t> Fix Fires</a:t>
            </a:r>
          </a:p>
        </p:txBody>
      </p:sp>
      <p:sp>
        <p:nvSpPr>
          <p:cNvPr id="4" name="Footer Placeholder 3">
            <a:extLst>
              <a:ext uri="{FF2B5EF4-FFF2-40B4-BE49-F238E27FC236}">
                <a16:creationId xmlns:a16="http://schemas.microsoft.com/office/drawing/2014/main" id="{C70D44F7-DDA7-4DC2-937E-EAFB83405A3A}"/>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Health Checks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 Health</a:t>
            </a:r>
          </a:p>
        </p:txBody>
      </p:sp>
      <p:sp>
        <p:nvSpPr>
          <p:cNvPr id="3" name="Content Placeholder 2"/>
          <p:cNvSpPr>
            <a:spLocks noGrp="1"/>
          </p:cNvSpPr>
          <p:nvPr>
            <p:ph idx="1"/>
          </p:nvPr>
        </p:nvSpPr>
        <p:spPr/>
        <p:txBody>
          <a:bodyPr/>
          <a:lstStyle/>
          <a:p>
            <a:endParaRPr/>
          </a:p>
          <a:p>
            <a:endParaRPr/>
          </a:p>
          <a:p>
            <a:endParaRPr/>
          </a:p>
          <a:p>
            <a:r>
              <a:t> How do we know if a container is healthy?</a:t>
            </a:r>
          </a:p>
          <a:p>
            <a:r>
              <a:t> Docker doesn't interfere with con</a:t>
            </a:r>
            <a:r>
              <a:rPr lang="en-IN" err="1"/>
              <a:t>tainers</a:t>
            </a:r>
            <a:r>
              <a:rPr lang="en-IN"/>
              <a:t>.</a:t>
            </a:r>
            <a:endParaRPr/>
          </a:p>
          <a:p>
            <a:r>
              <a:t> "Agnostic Design"</a:t>
            </a:r>
          </a:p>
        </p:txBody>
      </p:sp>
      <p:pic>
        <p:nvPicPr>
          <p:cNvPr id="4" name="Picture 3" descr="docker-horizontal.png"/>
          <p:cNvPicPr>
            <a:picLocks noChangeAspect="1"/>
          </p:cNvPicPr>
          <p:nvPr/>
        </p:nvPicPr>
        <p:blipFill>
          <a:blip r:embed="rId2"/>
          <a:stretch>
            <a:fillRect/>
          </a:stretch>
        </p:blipFill>
        <p:spPr>
          <a:xfrm>
            <a:off x="374904" y="1828800"/>
            <a:ext cx="3771900" cy="977900"/>
          </a:xfrm>
          <a:prstGeom prst="rect">
            <a:avLst/>
          </a:prstGeom>
        </p:spPr>
      </p:pic>
      <p:sp>
        <p:nvSpPr>
          <p:cNvPr id="5" name="Footer Placeholder 3">
            <a:extLst>
              <a:ext uri="{FF2B5EF4-FFF2-40B4-BE49-F238E27FC236}">
                <a16:creationId xmlns:a16="http://schemas.microsoft.com/office/drawing/2014/main" id="{24AF5D42-9774-4F25-A45F-F3E66C55CBBE}"/>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Health Checks</a:t>
            </a:r>
          </a:p>
        </p:txBody>
      </p:sp>
      <p:sp>
        <p:nvSpPr>
          <p:cNvPr id="3" name="Content Placeholder 2"/>
          <p:cNvSpPr>
            <a:spLocks noGrp="1"/>
          </p:cNvSpPr>
          <p:nvPr>
            <p:ph idx="1"/>
          </p:nvPr>
        </p:nvSpPr>
        <p:spPr/>
        <p:txBody>
          <a:bodyPr/>
          <a:lstStyle/>
          <a:p>
            <a:r>
              <a:t> Health Checks should be specified in the Dockerfile.</a:t>
            </a:r>
          </a:p>
        </p:txBody>
      </p:sp>
      <p:sp>
        <p:nvSpPr>
          <p:cNvPr id="4" name="Footer Placeholder 3">
            <a:extLst>
              <a:ext uri="{FF2B5EF4-FFF2-40B4-BE49-F238E27FC236}">
                <a16:creationId xmlns:a16="http://schemas.microsoft.com/office/drawing/2014/main" id="{E8D8E08F-6B04-4FB0-8EBE-AC35482C7348}"/>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Health Check Example</a:t>
            </a:r>
          </a:p>
        </p:txBody>
      </p:sp>
      <p:sp>
        <p:nvSpPr>
          <p:cNvPr id="3" name="Content Placeholder 2"/>
          <p:cNvSpPr>
            <a:spLocks noGrp="1"/>
          </p:cNvSpPr>
          <p:nvPr>
            <p:ph idx="1"/>
          </p:nvPr>
        </p:nvSpPr>
        <p:spPr/>
        <p:txBody>
          <a:bodyPr/>
          <a:lstStyle/>
          <a:p>
            <a:r>
              <a:t> Following is a line in a DockerFile</a:t>
            </a:r>
          </a:p>
          <a:p>
            <a:r>
              <a:t> This is a health check.</a:t>
            </a:r>
          </a:p>
          <a:p>
            <a:r>
              <a:t> We will use "curl" to check a webservice.</a:t>
            </a:r>
          </a:p>
          <a:p>
            <a:endParaRPr/>
          </a:p>
          <a:p>
            <a:endParaRPr/>
          </a:p>
          <a:p>
            <a:r>
              <a:t> Note that the health check returns 1 (bad) if failed.</a:t>
            </a:r>
          </a:p>
        </p:txBody>
      </p:sp>
      <p:pic>
        <p:nvPicPr>
          <p:cNvPr id="4" name="Picture 3" descr="1.png"/>
          <p:cNvPicPr>
            <a:picLocks noChangeAspect="1"/>
          </p:cNvPicPr>
          <p:nvPr/>
        </p:nvPicPr>
        <p:blipFill>
          <a:blip r:embed="rId2"/>
          <a:stretch>
            <a:fillRect/>
          </a:stretch>
        </p:blipFill>
        <p:spPr>
          <a:xfrm>
            <a:off x="0" y="3010316"/>
            <a:ext cx="9855200" cy="495300"/>
          </a:xfrm>
          <a:prstGeom prst="rect">
            <a:avLst/>
          </a:prstGeom>
        </p:spPr>
      </p:pic>
      <p:sp>
        <p:nvSpPr>
          <p:cNvPr id="5" name="Footer Placeholder 3">
            <a:extLst>
              <a:ext uri="{FF2B5EF4-FFF2-40B4-BE49-F238E27FC236}">
                <a16:creationId xmlns:a16="http://schemas.microsoft.com/office/drawing/2014/main" id="{CBA8D23E-59AE-4C1D-906D-1F95D2508D3E}"/>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Health Checks and Docker Swarm</a:t>
            </a:r>
          </a:p>
        </p:txBody>
      </p:sp>
      <p:sp>
        <p:nvSpPr>
          <p:cNvPr id="3" name="Content Placeholder 2"/>
          <p:cNvSpPr>
            <a:spLocks noGrp="1"/>
          </p:cNvSpPr>
          <p:nvPr>
            <p:ph idx="1"/>
          </p:nvPr>
        </p:nvSpPr>
        <p:spPr/>
        <p:txBody>
          <a:bodyPr/>
          <a:lstStyle/>
          <a:p>
            <a:r>
              <a:t> Docker Swarm</a:t>
            </a:r>
            <a:r>
              <a:rPr b="1"/>
              <a:t> requires</a:t>
            </a:r>
            <a:r>
              <a:t> positive health checks</a:t>
            </a:r>
          </a:p>
          <a:p>
            <a:r>
              <a:t> That means your app should have at least one!</a:t>
            </a:r>
          </a:p>
          <a:p>
            <a:r>
              <a:t> Good practice </a:t>
            </a:r>
            <a:r>
              <a:rPr err="1"/>
              <a:t>ot</a:t>
            </a:r>
            <a:r>
              <a:t> have </a:t>
            </a:r>
            <a:r>
              <a:rPr err="1"/>
              <a:t>sevreal</a:t>
            </a:r>
            <a:endParaRPr/>
          </a:p>
        </p:txBody>
      </p:sp>
      <p:sp>
        <p:nvSpPr>
          <p:cNvPr id="4" name="Footer Placeholder 3">
            <a:extLst>
              <a:ext uri="{FF2B5EF4-FFF2-40B4-BE49-F238E27FC236}">
                <a16:creationId xmlns:a16="http://schemas.microsoft.com/office/drawing/2014/main" id="{B5F1B26B-76D1-4D49-B5A5-5FE5FEA185CC}"/>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Conclusions</a:t>
            </a:r>
          </a:p>
        </p:txBody>
      </p:sp>
      <p:sp>
        <p:nvSpPr>
          <p:cNvPr id="3" name="Content Placeholder 2"/>
          <p:cNvSpPr>
            <a:spLocks noGrp="1"/>
          </p:cNvSpPr>
          <p:nvPr>
            <p:ph idx="1"/>
          </p:nvPr>
        </p:nvSpPr>
        <p:spPr/>
        <p:txBody>
          <a:bodyPr/>
          <a:lstStyle/>
          <a:p>
            <a:r>
              <a:t> Containers are a very powerful tool.</a:t>
            </a:r>
          </a:p>
          <a:p>
            <a:r>
              <a:t> Docker gives us excellent tools for building containers.</a:t>
            </a:r>
          </a:p>
          <a:p>
            <a:r>
              <a:t> Docker Swarm is a lightweight cluster orchestration framework.</a:t>
            </a:r>
          </a:p>
        </p:txBody>
      </p:sp>
      <p:sp>
        <p:nvSpPr>
          <p:cNvPr id="4" name="Footer Placeholder 3">
            <a:extLst>
              <a:ext uri="{FF2B5EF4-FFF2-40B4-BE49-F238E27FC236}">
                <a16:creationId xmlns:a16="http://schemas.microsoft.com/office/drawing/2014/main" id="{3AAB6617-D17B-4AB4-A141-16F021084AC9}"/>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PTUM STANDARD 2017" val="4vWbWCwr"/>
  <p:tag name="ARTICULATE_DESIGN_ID_TEKSYSTEMS_2012" val="tv4L4C3D"/>
  <p:tag name="ARTICULATE_PROJECT_OPEN" val="0"/>
  <p:tag name="ARTICULATE_SLIDE_COUNT" val="1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um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Standard - 2017 - 07.17.17.potx" id="{C39B315F-E85D-43A3-9328-CD1941EC451E}" vid="{41A285A3-CDD9-43C3-A1DE-8F1659166C2A}"/>
    </a:ext>
  </a:extLst>
</a:theme>
</file>

<file path=ppt/theme/theme2.xml><?xml version="1.0" encoding="utf-8"?>
<a:theme xmlns:a="http://schemas.openxmlformats.org/drawingml/2006/main" name="TEKsystems_2012">
  <a:themeElements>
    <a:clrScheme name="TEK2012">
      <a:dk1>
        <a:srgbClr val="000000"/>
      </a:dk1>
      <a:lt1>
        <a:srgbClr val="FFFFFF"/>
      </a:lt1>
      <a:dk2>
        <a:srgbClr val="021A32"/>
      </a:dk2>
      <a:lt2>
        <a:srgbClr val="E8EAEB"/>
      </a:lt2>
      <a:accent1>
        <a:srgbClr val="007698"/>
      </a:accent1>
      <a:accent2>
        <a:srgbClr val="0095D3"/>
      </a:accent2>
      <a:accent3>
        <a:srgbClr val="666666"/>
      </a:accent3>
      <a:accent4>
        <a:srgbClr val="CCCCCC"/>
      </a:accent4>
      <a:accent5>
        <a:srgbClr val="8DC63F"/>
      </a:accent5>
      <a:accent6>
        <a:srgbClr val="F8971D"/>
      </a:accent6>
      <a:hlink>
        <a:srgbClr val="0095D3"/>
      </a:hlink>
      <a:folHlink>
        <a:srgbClr val="99999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tlCol="0">
        <a:spAutoFit/>
      </a:bodyPr>
      <a:lstStyle>
        <a:defPPr>
          <a:defRPr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8016259E5869646A4BD8B7D867C8A8B" ma:contentTypeVersion="" ma:contentTypeDescription="Create a new document." ma:contentTypeScope="" ma:versionID="338f88a2fcd537546f99bb54043719d3">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2513D05-07E8-43E4-A117-587A8D1AF8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AC93C13E-E258-41A0-BBD1-F980043E5914}">
  <ds:schemaRefs>
    <ds:schemaRef ds:uri="http://schemas.microsoft.com/office/infopath/2007/PartnerControl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www.w3.org/XML/1998/namespace"/>
  </ds:schemaRefs>
</ds:datastoreItem>
</file>

<file path=customXml/itemProps3.xml><?xml version="1.0" encoding="utf-8"?>
<ds:datastoreItem xmlns:ds="http://schemas.openxmlformats.org/officeDocument/2006/customXml" ds:itemID="{B6061008-FA8B-4812-893A-2C97FA38714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957</TotalTime>
  <Words>5111</Words>
  <Application>Microsoft Macintosh PowerPoint</Application>
  <PresentationFormat>On-screen Show (4:3)</PresentationFormat>
  <Paragraphs>1056</Paragraphs>
  <Slides>95</Slides>
  <Notes>36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95</vt:i4>
      </vt:variant>
    </vt:vector>
  </HeadingPairs>
  <TitlesOfParts>
    <vt:vector size="105" baseType="lpstr">
      <vt:lpstr>Arial Bold</vt:lpstr>
      <vt:lpstr>ＭＳ Ｐゴシック</vt:lpstr>
      <vt:lpstr>Osaka</vt:lpstr>
      <vt:lpstr>Segoe UI</vt:lpstr>
      <vt:lpstr>Arial</vt:lpstr>
      <vt:lpstr>Arial Black</vt:lpstr>
      <vt:lpstr>Calibri</vt:lpstr>
      <vt:lpstr>Courier New</vt:lpstr>
      <vt:lpstr>Optum Standard 2017</vt:lpstr>
      <vt:lpstr>TEKsystems_2012</vt:lpstr>
      <vt:lpstr>Container Fundamentals</vt:lpstr>
      <vt:lpstr>Module Objectives</vt:lpstr>
      <vt:lpstr>Container Introduction</vt:lpstr>
      <vt:lpstr>Deployment Intro</vt:lpstr>
      <vt:lpstr>The Problem</vt:lpstr>
      <vt:lpstr>Deploying to the Server</vt:lpstr>
      <vt:lpstr>Much Later... Finally Working</vt:lpstr>
      <vt:lpstr>Redeploying to a Different Server</vt:lpstr>
      <vt:lpstr>Redeploy to Cloud</vt:lpstr>
      <vt:lpstr>But it Worked on MY Computer</vt:lpstr>
      <vt:lpstr>Remember Windows DLL Issues?</vt:lpstr>
      <vt:lpstr>Windows DLL Issues</vt:lpstr>
      <vt:lpstr>Dependency Issues</vt:lpstr>
      <vt:lpstr>Solutions to Dependency Issues</vt:lpstr>
      <vt:lpstr>The Matrix from Hell</vt:lpstr>
      <vt:lpstr>Delivering a Comprehensive Application</vt:lpstr>
      <vt:lpstr>Virtual Machines (VMs)</vt:lpstr>
      <vt:lpstr>There is a Better Way: Virtualization</vt:lpstr>
      <vt:lpstr>The History of Virtualization</vt:lpstr>
      <vt:lpstr>Virtualization Providers</vt:lpstr>
      <vt:lpstr>The Cost of Virtualization</vt:lpstr>
      <vt:lpstr>The Problem with Virtualization</vt:lpstr>
      <vt:lpstr>Introducing Containers</vt:lpstr>
      <vt:lpstr>What are Containers</vt:lpstr>
      <vt:lpstr>Containers Versus Virtual Machines</vt:lpstr>
      <vt:lpstr>Containers Versus Package Managers</vt:lpstr>
      <vt:lpstr>Solving the Matrix from Hell</vt:lpstr>
      <vt:lpstr>When NOT to use Containers</vt:lpstr>
      <vt:lpstr>Container History</vt:lpstr>
      <vt:lpstr>History of Containers</vt:lpstr>
      <vt:lpstr>Linux Containers</vt:lpstr>
      <vt:lpstr>Docker</vt:lpstr>
      <vt:lpstr>Docker Overview</vt:lpstr>
      <vt:lpstr>Introducing Docker</vt:lpstr>
      <vt:lpstr>What is Docker?</vt:lpstr>
      <vt:lpstr>Docker uses the Host Kernel</vt:lpstr>
      <vt:lpstr>Docker for Windows (Developer)</vt:lpstr>
      <vt:lpstr>Docker and Windows Server</vt:lpstr>
      <vt:lpstr>Docker on Windows Use Cases</vt:lpstr>
      <vt:lpstr>Docker on Mac (Developer)</vt:lpstr>
      <vt:lpstr>Lab 1: Installing Docker</vt:lpstr>
      <vt:lpstr>Docker Hub and Container Registries</vt:lpstr>
      <vt:lpstr>What is Docker Hub?</vt:lpstr>
      <vt:lpstr>Container Registries</vt:lpstr>
      <vt:lpstr>Docker Pull</vt:lpstr>
      <vt:lpstr>Docker Commands</vt:lpstr>
      <vt:lpstr>Docker LS (list)</vt:lpstr>
      <vt:lpstr>Docker Run</vt:lpstr>
      <vt:lpstr>Running a Shell</vt:lpstr>
      <vt:lpstr>Lab 2.1: Alpine</vt:lpstr>
      <vt:lpstr>Docker RM</vt:lpstr>
      <vt:lpstr>Removing a Container</vt:lpstr>
      <vt:lpstr>Lab 2.2: Deleting</vt:lpstr>
      <vt:lpstr>Docker Operations</vt:lpstr>
      <vt:lpstr>Networking</vt:lpstr>
      <vt:lpstr>Port Mapping</vt:lpstr>
      <vt:lpstr>Running a Web Server</vt:lpstr>
      <vt:lpstr>Mapping nginx</vt:lpstr>
      <vt:lpstr>Running in Background</vt:lpstr>
      <vt:lpstr>Lab 3.1: Networking</vt:lpstr>
      <vt:lpstr>Logging</vt:lpstr>
      <vt:lpstr>Container Logging</vt:lpstr>
      <vt:lpstr>Application Logs</vt:lpstr>
      <vt:lpstr>Security</vt:lpstr>
      <vt:lpstr>Is Docker Secure?</vt:lpstr>
      <vt:lpstr>Docker Security</vt:lpstr>
      <vt:lpstr>Kernel Exploits</vt:lpstr>
      <vt:lpstr>Resource Starvation</vt:lpstr>
      <vt:lpstr>Docker Swarm</vt:lpstr>
      <vt:lpstr>Intro To Docker Swarm</vt:lpstr>
      <vt:lpstr>What is Docker Swarm?</vt:lpstr>
      <vt:lpstr>Why Docker Swarm?</vt:lpstr>
      <vt:lpstr>Why Not Docker Swarm?</vt:lpstr>
      <vt:lpstr>Comparison</vt:lpstr>
      <vt:lpstr>Using Docker Swarm</vt:lpstr>
      <vt:lpstr>Connecting to the Swarm</vt:lpstr>
      <vt:lpstr>Running a Service</vt:lpstr>
      <vt:lpstr>Stack Files</vt:lpstr>
      <vt:lpstr>Deploying the Stack File</vt:lpstr>
      <vt:lpstr>Adding a volume</vt:lpstr>
      <vt:lpstr>Docker CLI Tools</vt:lpstr>
      <vt:lpstr>CLI</vt:lpstr>
      <vt:lpstr>Permissions</vt:lpstr>
      <vt:lpstr>What is a Dockerfile?</vt:lpstr>
      <vt:lpstr>FROM Statement</vt:lpstr>
      <vt:lpstr>Changes to image</vt:lpstr>
      <vt:lpstr>Networking</vt:lpstr>
      <vt:lpstr>Building</vt:lpstr>
      <vt:lpstr>Lab 4.1: Dockerfile</vt:lpstr>
      <vt:lpstr>Health Checks</vt:lpstr>
      <vt:lpstr>Container Health</vt:lpstr>
      <vt:lpstr>Health Checks</vt:lpstr>
      <vt:lpstr>Health Check Example</vt:lpstr>
      <vt:lpstr>Health Checks and Docker Swarm</vt:lpstr>
      <vt:lpstr>Conclusions</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Mark Kerzner</cp:lastModifiedBy>
  <cp:revision>163</cp:revision>
  <dcterms:created xsi:type="dcterms:W3CDTF">2017-05-18T19:46:44Z</dcterms:created>
  <dcterms:modified xsi:type="dcterms:W3CDTF">2018-06-20T19:26:43Z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0x01010098016259E5869646A4BD8B7D867C8A8B</vt:lpwstr>
  </property>
  <property fmtid="{D5CDD505-2E9C-101B-9397-08002B2CF9AE}" pid="3" name="ArticulateGUID">
    <vt:lpwstr>EE8797A5-1000-479E-835A-123914F63E38</vt:lpwstr>
  </property>
  <property fmtid="{D5CDD505-2E9C-101B-9397-08002B2CF9AE}" pid="4" name="ArticulatePath">
    <vt:lpwstr>Optum Template Standard 2017</vt:lpwstr>
  </property>
</Properties>
</file>